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1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79300" cy="6858000"/>
  <p:notesSz cx="6858000" cy="9144000"/>
  <p:custDataLst>
    <p:tags r:id="rId28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 panose="020F050202020403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8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tiff>
</file>

<file path=ppt/media/image2.tiff>
</file>

<file path=ppt/media/image20.tiff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 panose="020F0502020204030204"/>
      </a:defRPr>
    </a:lvl1pPr>
    <a:lvl2pPr indent="228600" latinLnBrk="0">
      <a:defRPr sz="1200">
        <a:latin typeface="+mj-lt"/>
        <a:ea typeface="+mj-ea"/>
        <a:cs typeface="+mj-cs"/>
        <a:sym typeface="Calibri" panose="020F0502020204030204"/>
      </a:defRPr>
    </a:lvl2pPr>
    <a:lvl3pPr indent="457200" latinLnBrk="0">
      <a:defRPr sz="1200">
        <a:latin typeface="+mj-lt"/>
        <a:ea typeface="+mj-ea"/>
        <a:cs typeface="+mj-cs"/>
        <a:sym typeface="Calibri" panose="020F0502020204030204"/>
      </a:defRPr>
    </a:lvl3pPr>
    <a:lvl4pPr indent="685800" latinLnBrk="0">
      <a:defRPr sz="1200">
        <a:latin typeface="+mj-lt"/>
        <a:ea typeface="+mj-ea"/>
        <a:cs typeface="+mj-cs"/>
        <a:sym typeface="Calibri" panose="020F0502020204030204"/>
      </a:defRPr>
    </a:lvl4pPr>
    <a:lvl5pPr indent="914400" latinLnBrk="0">
      <a:defRPr sz="1200">
        <a:latin typeface="+mj-lt"/>
        <a:ea typeface="+mj-ea"/>
        <a:cs typeface="+mj-cs"/>
        <a:sym typeface="Calibri" panose="020F0502020204030204"/>
      </a:defRPr>
    </a:lvl5pPr>
    <a:lvl6pPr indent="1143000" latinLnBrk="0">
      <a:defRPr sz="1200">
        <a:latin typeface="+mj-lt"/>
        <a:ea typeface="+mj-ea"/>
        <a:cs typeface="+mj-cs"/>
        <a:sym typeface="Calibri" panose="020F0502020204030204"/>
      </a:defRPr>
    </a:lvl6pPr>
    <a:lvl7pPr indent="1371600" latinLnBrk="0">
      <a:defRPr sz="1200">
        <a:latin typeface="+mj-lt"/>
        <a:ea typeface="+mj-ea"/>
        <a:cs typeface="+mj-cs"/>
        <a:sym typeface="Calibri" panose="020F0502020204030204"/>
      </a:defRPr>
    </a:lvl7pPr>
    <a:lvl8pPr indent="1600200" latinLnBrk="0">
      <a:defRPr sz="1200">
        <a:latin typeface="+mj-lt"/>
        <a:ea typeface="+mj-ea"/>
        <a:cs typeface="+mj-cs"/>
        <a:sym typeface="Calibri" panose="020F0502020204030204"/>
      </a:defRPr>
    </a:lvl8pPr>
    <a:lvl9pPr indent="1828800" latinLnBrk="0">
      <a:defRPr sz="1200">
        <a:latin typeface="+mj-lt"/>
        <a:ea typeface="+mj-ea"/>
        <a:cs typeface="+mj-cs"/>
        <a:sym typeface="Calibri" panose="020F050202020403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像" descr="图像"/>
          <p:cNvPicPr>
            <a:picLocks noChangeAspect="1"/>
          </p:cNvPicPr>
          <p:nvPr/>
        </p:nvPicPr>
        <p:blipFill>
          <a:blip r:embed="rId2">
            <a:alphaModFix amt="6443"/>
          </a:blip>
          <a:stretch>
            <a:fillRect/>
          </a:stretch>
        </p:blipFill>
        <p:spPr>
          <a:xfrm>
            <a:off x="-425547" y="1119814"/>
            <a:ext cx="12179304" cy="46183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842" y="4695116"/>
            <a:ext cx="4375557" cy="215732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5" descr="Picture 5"/>
          <p:cNvPicPr>
            <a:picLocks noChangeAspect="1"/>
          </p:cNvPicPr>
          <p:nvPr/>
        </p:nvPicPr>
        <p:blipFill>
          <a:blip r:embed="rId2">
            <a:alphaModFix amt="41107"/>
          </a:blip>
          <a:stretch>
            <a:fillRect/>
          </a:stretch>
        </p:blipFill>
        <p:spPr>
          <a:xfrm>
            <a:off x="8802158" y="1063993"/>
            <a:ext cx="5247283" cy="525096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 拷贝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5" y="6414763"/>
            <a:ext cx="258620" cy="24830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8">
            <a:alphaModFix amt="16166"/>
          </a:blip>
          <a:stretch>
            <a:fillRect/>
          </a:stretch>
        </p:blipFill>
        <p:spPr>
          <a:xfrm>
            <a:off x="-3411498" y="-119615"/>
            <a:ext cx="12179304" cy="46183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图像" descr="图像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78565" y="3143225"/>
            <a:ext cx="7523154" cy="370921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824780" y="769937"/>
            <a:ext cx="9743441" cy="1668463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797994" y="2438400"/>
            <a:ext cx="4770227" cy="4419600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322274" y="6414763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1pPr>
      <a:lvl2pPr marL="783590" marR="0" indent="-32639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–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–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»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7pPr>
      <a:lvl8pPr marL="35661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8pPr>
      <a:lvl9pPr marL="4023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20204"/>
        <a:buChar char="•"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 panose="020F050202020403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 panose="020F050202020403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7.jp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1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12"/>
          <p:cNvSpPr txBox="1"/>
          <p:nvPr/>
        </p:nvSpPr>
        <p:spPr>
          <a:xfrm>
            <a:off x="8691459" y="3833955"/>
            <a:ext cx="2588045" cy="46166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2400">
                <a:solidFill>
                  <a:srgbClr val="535353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b="1" dirty="0" err="1">
                <a:solidFill>
                  <a:schemeClr val="tx1"/>
                </a:solidFill>
              </a:rPr>
              <a:t>分享嘉宾</a:t>
            </a:r>
            <a:r>
              <a:rPr b="1" dirty="0">
                <a:solidFill>
                  <a:schemeClr val="tx1"/>
                </a:solidFill>
              </a:rPr>
              <a:t>：</a:t>
            </a:r>
            <a:r>
              <a:rPr lang="zh-CN" altLang="en-US" b="1" dirty="0">
                <a:solidFill>
                  <a:schemeClr val="tx1"/>
                </a:solidFill>
              </a:rPr>
              <a:t>白思克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63" name="矩形 11"/>
          <p:cNvSpPr txBox="1"/>
          <p:nvPr/>
        </p:nvSpPr>
        <p:spPr>
          <a:xfrm>
            <a:off x="6235700" y="1686560"/>
            <a:ext cx="5043805" cy="78232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just">
              <a:defRPr sz="4500" b="1">
                <a:solidFill>
                  <a:srgbClr val="BC5F2A"/>
                </a:solidFill>
                <a:effectLst>
                  <a:outerShdw blurRad="38100" dist="25400" dir="5400000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zh-CN" dirty="0"/>
              <a:t>四维口袋直播</a:t>
            </a:r>
          </a:p>
        </p:txBody>
      </p:sp>
      <p:sp>
        <p:nvSpPr>
          <p:cNvPr id="64" name="矩形 12"/>
          <p:cNvSpPr txBox="1"/>
          <p:nvPr/>
        </p:nvSpPr>
        <p:spPr>
          <a:xfrm>
            <a:off x="6673360" y="2937453"/>
            <a:ext cx="6875114" cy="50872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 defTabSz="2438400">
              <a:lnSpc>
                <a:spcPct val="80000"/>
              </a:lnSpc>
              <a:defRPr sz="3300" spc="-33">
                <a:solidFill>
                  <a:srgbClr val="535353"/>
                </a:solidFill>
                <a:latin typeface="PingFang SC Semibold"/>
                <a:ea typeface="PingFang SC Semibold"/>
                <a:cs typeface="PingFang SC Semibold"/>
                <a:sym typeface="PingFang SC Semibold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什么是流批一体</a:t>
            </a:r>
            <a:endParaRPr b="1" dirty="0">
              <a:solidFill>
                <a:schemeClr val="tx1"/>
              </a:solidFill>
            </a:endParaRPr>
          </a:p>
        </p:txBody>
      </p:sp>
      <p:grpSp>
        <p:nvGrpSpPr>
          <p:cNvPr id="68" name="logo"/>
          <p:cNvGrpSpPr/>
          <p:nvPr/>
        </p:nvGrpSpPr>
        <p:grpSpPr>
          <a:xfrm>
            <a:off x="9205472" y="6286751"/>
            <a:ext cx="757876" cy="333085"/>
            <a:chOff x="0" y="0"/>
            <a:chExt cx="757875" cy="333083"/>
          </a:xfrm>
        </p:grpSpPr>
        <p:sp>
          <p:nvSpPr>
            <p:cNvPr id="66" name="矩形"/>
            <p:cNvSpPr/>
            <p:nvPr/>
          </p:nvSpPr>
          <p:spPr>
            <a:xfrm>
              <a:off x="-1" y="7792"/>
              <a:ext cx="757876" cy="31750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7A7A7"/>
              </a:solidFill>
              <a:prstDash val="solid"/>
              <a:miter lim="400000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535353"/>
                  </a:solidFill>
                </a:defRPr>
              </a:pPr>
              <a:endParaRPr/>
            </a:p>
          </p:txBody>
        </p:sp>
        <p:sp>
          <p:nvSpPr>
            <p:cNvPr id="67" name="logo"/>
            <p:cNvSpPr txBox="1"/>
            <p:nvPr/>
          </p:nvSpPr>
          <p:spPr>
            <a:xfrm>
              <a:off x="6350" y="0"/>
              <a:ext cx="74517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535353"/>
                  </a:solidFill>
                </a:defRPr>
              </a:lvl1pPr>
            </a:lstStyle>
            <a:p>
              <a:r>
                <a:t>logo</a:t>
              </a: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800" y="6286500"/>
            <a:ext cx="1183005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944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66" name="TextBox 3"/>
          <p:cNvSpPr txBox="1"/>
          <p:nvPr/>
        </p:nvSpPr>
        <p:spPr>
          <a:xfrm>
            <a:off x="1100365" y="542393"/>
            <a:ext cx="1857812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流批一体的</a:t>
            </a:r>
            <a:r>
              <a:rPr lang="en-US" altLang="zh-CN" b="1" dirty="0">
                <a:solidFill>
                  <a:schemeClr val="accent1"/>
                </a:solidFill>
              </a:rPr>
              <a:t>API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62255" y="6381115"/>
            <a:ext cx="1311910" cy="3073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6833FE-D1F9-2CCF-2A13-D71E335BD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210" y="3213847"/>
            <a:ext cx="8024084" cy="291855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CC3C902-F11D-B600-3225-57E4D31C6FB6}"/>
              </a:ext>
            </a:extLst>
          </p:cNvPr>
          <p:cNvSpPr txBox="1"/>
          <p:nvPr/>
        </p:nvSpPr>
        <p:spPr>
          <a:xfrm>
            <a:off x="918210" y="1280373"/>
            <a:ext cx="9764859" cy="203132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just"/>
            <a:r>
              <a:rPr lang="zh-CN" altLang="en-US" b="0" i="0" dirty="0">
                <a:effectLst/>
                <a:latin typeface="system-ui"/>
              </a:rPr>
              <a:t>在 </a:t>
            </a:r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1.9 </a:t>
            </a:r>
            <a:r>
              <a:rPr lang="zh-CN" altLang="en-US" b="0" i="0" dirty="0">
                <a:effectLst/>
                <a:latin typeface="system-ui"/>
              </a:rPr>
              <a:t>的编程模型中，批计算和流计算还是两套相互独立的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，批的叫 </a:t>
            </a:r>
            <a:r>
              <a:rPr lang="en-US" altLang="zh-CN" b="0" i="0" dirty="0" err="1">
                <a:effectLst/>
                <a:latin typeface="system-ui"/>
              </a:rPr>
              <a:t>DataSet</a:t>
            </a:r>
            <a:r>
              <a:rPr lang="en-US" altLang="zh-CN" b="0" i="0" dirty="0">
                <a:effectLst/>
                <a:latin typeface="system-ui"/>
              </a:rPr>
              <a:t> API</a:t>
            </a:r>
            <a:r>
              <a:rPr lang="zh-CN" altLang="en-US" b="0" i="0" dirty="0">
                <a:effectLst/>
                <a:latin typeface="system-ui"/>
              </a:rPr>
              <a:t>，流的叫 </a:t>
            </a:r>
            <a:r>
              <a:rPr lang="en-US" altLang="zh-CN" b="0" i="0" dirty="0">
                <a:effectLst/>
                <a:latin typeface="system-ui"/>
              </a:rPr>
              <a:t>DataStream API</a:t>
            </a:r>
            <a:r>
              <a:rPr lang="zh-CN" altLang="en-US" b="0" i="0" dirty="0">
                <a:effectLst/>
                <a:latin typeface="system-ui"/>
              </a:rPr>
              <a:t>。</a:t>
            </a:r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1.11 </a:t>
            </a:r>
            <a:r>
              <a:rPr lang="zh-CN" altLang="en-US" b="0" i="0" dirty="0">
                <a:effectLst/>
                <a:latin typeface="system-ui"/>
              </a:rPr>
              <a:t>之后提供了新的批流融合接口，使用 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取代了原来的 </a:t>
            </a:r>
            <a:r>
              <a:rPr lang="en-US" altLang="zh-CN" b="0" i="0" dirty="0" err="1">
                <a:effectLst/>
                <a:latin typeface="system-ui"/>
              </a:rPr>
              <a:t>DataSet</a:t>
            </a:r>
            <a:r>
              <a:rPr lang="en-US" altLang="zh-CN" b="0" i="0" dirty="0">
                <a:effectLst/>
                <a:latin typeface="system-ui"/>
              </a:rPr>
              <a:t> API</a:t>
            </a:r>
            <a:r>
              <a:rPr lang="zh-CN" altLang="en-US" b="0" i="0" dirty="0">
                <a:effectLst/>
                <a:latin typeface="system-ui"/>
              </a:rPr>
              <a:t>。</a:t>
            </a:r>
          </a:p>
          <a:p>
            <a:pPr algn="just"/>
            <a:r>
              <a:rPr lang="en-US" altLang="zh-CN" b="0" i="0" dirty="0" err="1">
                <a:effectLst/>
                <a:latin typeface="system-ui"/>
              </a:rPr>
              <a:t>Flink</a:t>
            </a:r>
            <a:r>
              <a:rPr lang="en-US" altLang="zh-CN" b="0" i="0" dirty="0">
                <a:effectLst/>
                <a:latin typeface="system-ui"/>
              </a:rPr>
              <a:t> </a:t>
            </a:r>
            <a:r>
              <a:rPr lang="zh-CN" altLang="en-US" b="0" i="0" dirty="0">
                <a:effectLst/>
                <a:latin typeface="system-ui"/>
              </a:rPr>
              <a:t>的 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和 </a:t>
            </a:r>
            <a:r>
              <a:rPr lang="en-US" altLang="zh-CN" b="0" i="0" dirty="0">
                <a:effectLst/>
                <a:latin typeface="system-ui"/>
              </a:rPr>
              <a:t>Table/SQL API </a:t>
            </a:r>
            <a:r>
              <a:rPr lang="zh-CN" altLang="en-US" b="0" i="0" dirty="0">
                <a:effectLst/>
                <a:latin typeface="system-ui"/>
              </a:rPr>
              <a:t>为无限数据和有限数据的处理提供了统一的 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。其中 </a:t>
            </a:r>
            <a:r>
              <a:rPr lang="en-US" altLang="zh-CN" b="0" i="0" dirty="0">
                <a:effectLst/>
                <a:latin typeface="system-ui"/>
              </a:rPr>
              <a:t>Table/SQL API </a:t>
            </a:r>
            <a:r>
              <a:rPr lang="zh-CN" altLang="en-US" b="0" i="0" dirty="0">
                <a:effectLst/>
                <a:latin typeface="system-ui"/>
              </a:rPr>
              <a:t>属于 </a:t>
            </a:r>
            <a:r>
              <a:rPr lang="en-US" altLang="zh-CN" b="0" i="0" dirty="0">
                <a:effectLst/>
                <a:latin typeface="system-ui"/>
              </a:rPr>
              <a:t>high level </a:t>
            </a:r>
            <a:r>
              <a:rPr lang="zh-CN" altLang="en-US" b="0" i="0" dirty="0">
                <a:effectLst/>
                <a:latin typeface="system-ui"/>
              </a:rPr>
              <a:t>的 </a:t>
            </a:r>
            <a:r>
              <a:rPr lang="en-US" altLang="zh-CN" b="0" i="0" dirty="0">
                <a:effectLst/>
                <a:latin typeface="system-ui"/>
              </a:rPr>
              <a:t>API</a:t>
            </a:r>
            <a:r>
              <a:rPr lang="zh-CN" altLang="en-US" b="0" i="0" dirty="0">
                <a:effectLst/>
                <a:latin typeface="system-ui"/>
              </a:rPr>
              <a:t>，提供标准的 </a:t>
            </a:r>
            <a:r>
              <a:rPr lang="en-US" altLang="zh-CN" b="0" i="0" dirty="0">
                <a:effectLst/>
                <a:latin typeface="system-ui"/>
              </a:rPr>
              <a:t>SQL </a:t>
            </a:r>
            <a:r>
              <a:rPr lang="zh-CN" altLang="en-US" b="0" i="0" dirty="0">
                <a:effectLst/>
                <a:latin typeface="system-ui"/>
              </a:rPr>
              <a:t>以及与其等价的 </a:t>
            </a:r>
            <a:r>
              <a:rPr lang="en-US" altLang="zh-CN" b="0" i="0" dirty="0">
                <a:effectLst/>
                <a:latin typeface="system-ui"/>
              </a:rPr>
              <a:t>table </a:t>
            </a:r>
            <a:r>
              <a:rPr lang="zh-CN" altLang="en-US" b="0" i="0" dirty="0">
                <a:effectLst/>
                <a:latin typeface="system-ui"/>
              </a:rPr>
              <a:t>操作。</a:t>
            </a:r>
            <a:r>
              <a:rPr lang="en-US" altLang="zh-CN" b="0" i="0" dirty="0">
                <a:effectLst/>
                <a:latin typeface="system-ui"/>
              </a:rPr>
              <a:t>DataStream API </a:t>
            </a:r>
            <a:r>
              <a:rPr lang="zh-CN" altLang="en-US" b="0" i="0" dirty="0">
                <a:effectLst/>
                <a:latin typeface="system-ui"/>
              </a:rPr>
              <a:t>用户可以显示的操作算子、</a:t>
            </a:r>
            <a:r>
              <a:rPr lang="en-US" altLang="zh-CN" b="0" i="0" dirty="0">
                <a:effectLst/>
                <a:latin typeface="system-ui"/>
              </a:rPr>
              <a:t>Timer</a:t>
            </a:r>
            <a:r>
              <a:rPr lang="zh-CN" altLang="en-US" b="0" i="0" dirty="0">
                <a:effectLst/>
                <a:latin typeface="system-ui"/>
              </a:rPr>
              <a:t>、</a:t>
            </a:r>
            <a:r>
              <a:rPr lang="en-US" altLang="zh-CN" b="0" i="0" dirty="0">
                <a:effectLst/>
                <a:latin typeface="system-ui"/>
              </a:rPr>
              <a:t>state </a:t>
            </a:r>
            <a:r>
              <a:rPr lang="zh-CN" altLang="en-US" b="0" i="0" dirty="0">
                <a:effectLst/>
                <a:latin typeface="system-ui"/>
              </a:rPr>
              <a:t>等，两套 </a:t>
            </a:r>
            <a:r>
              <a:rPr lang="en-US" altLang="zh-CN" b="0" i="0" dirty="0">
                <a:effectLst/>
                <a:latin typeface="system-ui"/>
              </a:rPr>
              <a:t>API </a:t>
            </a:r>
            <a:r>
              <a:rPr lang="zh-CN" altLang="en-US" b="0" i="0" dirty="0">
                <a:effectLst/>
                <a:latin typeface="system-ui"/>
              </a:rPr>
              <a:t>可以方便转换，结合使用。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06_Laptop_Top View.psd" descr="06_Laptop_Top View.ps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41700" y="1700808"/>
            <a:ext cx="4866021" cy="374441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24" name="Text Box 7"/>
          <p:cNvSpPr txBox="1"/>
          <p:nvPr/>
        </p:nvSpPr>
        <p:spPr>
          <a:xfrm>
            <a:off x="3529510" y="1628800"/>
            <a:ext cx="2068803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325" name="Rectangle 5"/>
          <p:cNvSpPr txBox="1"/>
          <p:nvPr/>
        </p:nvSpPr>
        <p:spPr>
          <a:xfrm>
            <a:off x="3557294" y="2075969"/>
            <a:ext cx="7532908" cy="7112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此处添加详细文本描述，建议与标题相关并符合整体语言风格，语言描述尽量简洁生动。尽量将每页幻灯片的字数控制在  200字以内据统计每页幻灯片的最好控制在添加详细文本描述，建议与建议与标题相关并符合整体语言风格，语言描述尽量简洁标题相关并符合整体语言风格，语言描述尽量简洁生动。</a:t>
            </a:r>
          </a:p>
        </p:txBody>
      </p:sp>
      <p:grpSp>
        <p:nvGrpSpPr>
          <p:cNvPr id="328" name="Oval 4"/>
          <p:cNvGrpSpPr/>
          <p:nvPr/>
        </p:nvGrpSpPr>
        <p:grpSpPr>
          <a:xfrm>
            <a:off x="4078979" y="3068955"/>
            <a:ext cx="1188859" cy="1188860"/>
            <a:chOff x="-1" y="-1"/>
            <a:chExt cx="1188858" cy="1188858"/>
          </a:xfrm>
        </p:grpSpPr>
        <p:sp>
          <p:nvSpPr>
            <p:cNvPr id="326" name="圆形"/>
            <p:cNvSpPr/>
            <p:nvPr/>
          </p:nvSpPr>
          <p:spPr>
            <a:xfrm>
              <a:off x="-2" y="-2"/>
              <a:ext cx="1188859" cy="11888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327" name="85%"/>
            <p:cNvSpPr txBox="1"/>
            <p:nvPr/>
          </p:nvSpPr>
          <p:spPr>
            <a:xfrm>
              <a:off x="219823" y="116906"/>
              <a:ext cx="749208" cy="955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85%</a:t>
              </a:r>
            </a:p>
          </p:txBody>
        </p:sp>
      </p:grpSp>
      <p:grpSp>
        <p:nvGrpSpPr>
          <p:cNvPr id="331" name="Group 3"/>
          <p:cNvGrpSpPr/>
          <p:nvPr/>
        </p:nvGrpSpPr>
        <p:grpSpPr>
          <a:xfrm>
            <a:off x="3404622" y="4334558"/>
            <a:ext cx="2625740" cy="1017161"/>
            <a:chOff x="0" y="-1"/>
            <a:chExt cx="2625738" cy="1017159"/>
          </a:xfrm>
        </p:grpSpPr>
        <p:sp>
          <p:nvSpPr>
            <p:cNvPr id="329" name="TextBox 9"/>
            <p:cNvSpPr txBox="1"/>
            <p:nvPr/>
          </p:nvSpPr>
          <p:spPr>
            <a:xfrm>
              <a:off x="0" y="-2"/>
              <a:ext cx="2625739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330" name="TextBox 10"/>
            <p:cNvSpPr txBox="1"/>
            <p:nvPr/>
          </p:nvSpPr>
          <p:spPr>
            <a:xfrm>
              <a:off x="45554" y="392322"/>
              <a:ext cx="2481740" cy="624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</a:t>
              </a:r>
            </a:p>
          </p:txBody>
        </p:sp>
      </p:grpSp>
      <p:grpSp>
        <p:nvGrpSpPr>
          <p:cNvPr id="334" name="Oval 4"/>
          <p:cNvGrpSpPr/>
          <p:nvPr/>
        </p:nvGrpSpPr>
        <p:grpSpPr>
          <a:xfrm>
            <a:off x="6671267" y="3068955"/>
            <a:ext cx="1188859" cy="1188860"/>
            <a:chOff x="-1" y="-1"/>
            <a:chExt cx="1188858" cy="1188858"/>
          </a:xfrm>
        </p:grpSpPr>
        <p:sp>
          <p:nvSpPr>
            <p:cNvPr id="332" name="圆形"/>
            <p:cNvSpPr/>
            <p:nvPr/>
          </p:nvSpPr>
          <p:spPr>
            <a:xfrm>
              <a:off x="-2" y="-2"/>
              <a:ext cx="1188859" cy="11888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333" name="95%"/>
            <p:cNvSpPr txBox="1"/>
            <p:nvPr/>
          </p:nvSpPr>
          <p:spPr>
            <a:xfrm>
              <a:off x="219823" y="116906"/>
              <a:ext cx="749208" cy="955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95%</a:t>
              </a:r>
            </a:p>
          </p:txBody>
        </p:sp>
      </p:grpSp>
      <p:grpSp>
        <p:nvGrpSpPr>
          <p:cNvPr id="337" name="Group 3"/>
          <p:cNvGrpSpPr/>
          <p:nvPr/>
        </p:nvGrpSpPr>
        <p:grpSpPr>
          <a:xfrm>
            <a:off x="5996909" y="4334558"/>
            <a:ext cx="2625742" cy="1017161"/>
            <a:chOff x="0" y="-1"/>
            <a:chExt cx="2625740" cy="1017159"/>
          </a:xfrm>
        </p:grpSpPr>
        <p:sp>
          <p:nvSpPr>
            <p:cNvPr id="335" name="TextBox 13"/>
            <p:cNvSpPr txBox="1"/>
            <p:nvPr/>
          </p:nvSpPr>
          <p:spPr>
            <a:xfrm>
              <a:off x="0" y="-2"/>
              <a:ext cx="2625741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336" name="TextBox 14"/>
            <p:cNvSpPr txBox="1"/>
            <p:nvPr/>
          </p:nvSpPr>
          <p:spPr>
            <a:xfrm>
              <a:off x="45555" y="392322"/>
              <a:ext cx="2481740" cy="624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</a:t>
              </a:r>
            </a:p>
          </p:txBody>
        </p:sp>
      </p:grpSp>
      <p:grpSp>
        <p:nvGrpSpPr>
          <p:cNvPr id="340" name="Oval 4"/>
          <p:cNvGrpSpPr/>
          <p:nvPr/>
        </p:nvGrpSpPr>
        <p:grpSpPr>
          <a:xfrm>
            <a:off x="9191547" y="3068955"/>
            <a:ext cx="1188859" cy="1188860"/>
            <a:chOff x="-1" y="-1"/>
            <a:chExt cx="1188858" cy="1188858"/>
          </a:xfrm>
        </p:grpSpPr>
        <p:sp>
          <p:nvSpPr>
            <p:cNvPr id="338" name="圆形"/>
            <p:cNvSpPr/>
            <p:nvPr/>
          </p:nvSpPr>
          <p:spPr>
            <a:xfrm>
              <a:off x="-2" y="-2"/>
              <a:ext cx="1188859" cy="1188859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339" name="95%"/>
            <p:cNvSpPr txBox="1"/>
            <p:nvPr/>
          </p:nvSpPr>
          <p:spPr>
            <a:xfrm>
              <a:off x="219823" y="116906"/>
              <a:ext cx="749208" cy="955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95%</a:t>
              </a:r>
            </a:p>
          </p:txBody>
        </p:sp>
      </p:grpSp>
      <p:grpSp>
        <p:nvGrpSpPr>
          <p:cNvPr id="343" name="Group 3"/>
          <p:cNvGrpSpPr/>
          <p:nvPr/>
        </p:nvGrpSpPr>
        <p:grpSpPr>
          <a:xfrm>
            <a:off x="8517187" y="4334558"/>
            <a:ext cx="2625740" cy="1017161"/>
            <a:chOff x="0" y="-1"/>
            <a:chExt cx="2625738" cy="1017159"/>
          </a:xfrm>
        </p:grpSpPr>
        <p:sp>
          <p:nvSpPr>
            <p:cNvPr id="341" name="TextBox 17"/>
            <p:cNvSpPr txBox="1"/>
            <p:nvPr/>
          </p:nvSpPr>
          <p:spPr>
            <a:xfrm>
              <a:off x="0" y="-2"/>
              <a:ext cx="2625739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342" name="TextBox 18"/>
            <p:cNvSpPr txBox="1"/>
            <p:nvPr/>
          </p:nvSpPr>
          <p:spPr>
            <a:xfrm>
              <a:off x="45554" y="392322"/>
              <a:ext cx="2481740" cy="624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</a:t>
              </a:r>
            </a:p>
          </p:txBody>
        </p:sp>
      </p:grpSp>
      <p:pic>
        <p:nvPicPr>
          <p:cNvPr id="344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45" name="TextBox 3"/>
          <p:cNvSpPr txBox="1"/>
          <p:nvPr/>
        </p:nvSpPr>
        <p:spPr>
          <a:xfrm>
            <a:off x="1100364" y="618593"/>
            <a:ext cx="27992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</a:t>
            </a:r>
            <a:r>
              <a:rPr lang="en-US" altLang="zh-CN" b="1" dirty="0">
                <a:solidFill>
                  <a:schemeClr val="accent1"/>
                </a:solidFill>
              </a:rPr>
              <a:t>Connector</a:t>
            </a:r>
            <a:endParaRPr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553700" y="6381750"/>
            <a:ext cx="1311910" cy="307340"/>
          </a:xfrm>
          <a:prstGeom prst="rect">
            <a:avLst/>
          </a:prstGeom>
        </p:spPr>
      </p:pic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A54D3311-37A6-7AD2-0658-630BD60AEE9C}"/>
              </a:ext>
            </a:extLst>
          </p:cNvPr>
          <p:cNvGraphicFramePr>
            <a:graphicFrameLocks noGrp="1"/>
          </p:cNvGraphicFramePr>
          <p:nvPr/>
        </p:nvGraphicFramePr>
        <p:xfrm>
          <a:off x="6797675" y="4556760"/>
          <a:ext cx="4770438" cy="1828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770438">
                  <a:extLst>
                    <a:ext uri="{9D8B030D-6E8A-4147-A177-3AD203B41FA5}">
                      <a16:colId xmlns:a16="http://schemas.microsoft.com/office/drawing/2014/main" val="29176370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lvl="0" indent="-342900" algn="just" fontAlgn="base">
                        <a:buFont typeface="+mj-lt"/>
                        <a:buAutoNum type="arabicPeriod"/>
                      </a:pPr>
                      <a:r>
                        <a:rPr lang="zh-CN" sz="1200" u="none" strike="noStrike" kern="100" spc="0" dirty="0">
                          <a:effectLst/>
                        </a:rPr>
                        <a:t>流批一体</a:t>
                      </a:r>
                      <a:r>
                        <a:rPr lang="en-US" sz="1200" u="none" strike="noStrike" kern="100" spc="0" dirty="0">
                          <a:effectLst/>
                        </a:rPr>
                        <a:t>Connector</a:t>
                      </a:r>
                      <a:endParaRPr lang="zh-CN" sz="1200" u="none" strike="noStrike" kern="0" spc="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270140040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405AEE3-20EF-508A-C931-33B6CCAE6A35}"/>
              </a:ext>
            </a:extLst>
          </p:cNvPr>
          <p:cNvGraphicFramePr>
            <a:graphicFrameLocks noGrp="1"/>
          </p:cNvGraphicFramePr>
          <p:nvPr/>
        </p:nvGraphicFramePr>
        <p:xfrm>
          <a:off x="6797675" y="4556760"/>
          <a:ext cx="4770438" cy="1828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770438">
                  <a:extLst>
                    <a:ext uri="{9D8B030D-6E8A-4147-A177-3AD203B41FA5}">
                      <a16:colId xmlns:a16="http://schemas.microsoft.com/office/drawing/2014/main" val="18878837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342900" lvl="0" indent="-342900" algn="just" fontAlgn="base">
                        <a:buFont typeface="+mj-lt"/>
                        <a:buAutoNum type="arabicPeriod"/>
                      </a:pPr>
                      <a:r>
                        <a:rPr lang="zh-CN" sz="1200" u="none" strike="noStrike" kern="100" spc="0" dirty="0">
                          <a:effectLst/>
                        </a:rPr>
                        <a:t>流批一体</a:t>
                      </a:r>
                      <a:r>
                        <a:rPr lang="en-US" sz="1200" u="none" strike="noStrike" kern="100" spc="0" dirty="0">
                          <a:effectLst/>
                        </a:rPr>
                        <a:t>Connector</a:t>
                      </a:r>
                      <a:endParaRPr lang="zh-CN" sz="1200" u="none" strike="noStrike" kern="0" spc="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216261926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成组"/>
          <p:cNvGrpSpPr/>
          <p:nvPr/>
        </p:nvGrpSpPr>
        <p:grpSpPr>
          <a:xfrm>
            <a:off x="1375861" y="1360970"/>
            <a:ext cx="7475454" cy="4136063"/>
            <a:chOff x="-2" y="0"/>
            <a:chExt cx="7475452" cy="4136062"/>
          </a:xfrm>
        </p:grpSpPr>
        <p:sp>
          <p:nvSpPr>
            <p:cNvPr id="348" name="Straight Connector 37"/>
            <p:cNvSpPr/>
            <p:nvPr/>
          </p:nvSpPr>
          <p:spPr>
            <a:xfrm flipH="1" flipV="1">
              <a:off x="2607522" y="1260859"/>
              <a:ext cx="2183367" cy="3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ysDot"/>
              <a:round/>
              <a:headEnd type="oval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49" name="Straight Connector 55"/>
            <p:cNvSpPr/>
            <p:nvPr/>
          </p:nvSpPr>
          <p:spPr>
            <a:xfrm flipH="1" flipV="1">
              <a:off x="2607522" y="3026919"/>
              <a:ext cx="2183367" cy="3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ysDot"/>
              <a:round/>
              <a:headEnd type="oval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50" name="Straight Connector 56"/>
            <p:cNvSpPr/>
            <p:nvPr/>
          </p:nvSpPr>
          <p:spPr>
            <a:xfrm flipH="1" flipV="1">
              <a:off x="2803761" y="2143889"/>
              <a:ext cx="1987127" cy="3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ysDot"/>
              <a:round/>
              <a:headEnd type="oval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grpSp>
          <p:nvGrpSpPr>
            <p:cNvPr id="353" name="Group 87"/>
            <p:cNvGrpSpPr/>
            <p:nvPr/>
          </p:nvGrpSpPr>
          <p:grpSpPr>
            <a:xfrm>
              <a:off x="971097" y="318459"/>
              <a:ext cx="1824412" cy="3648655"/>
              <a:chOff x="-1" y="-1"/>
              <a:chExt cx="1824411" cy="3648653"/>
            </a:xfrm>
          </p:grpSpPr>
          <p:sp>
            <p:nvSpPr>
              <p:cNvPr id="351" name="Block Arc 61"/>
              <p:cNvSpPr/>
              <p:nvPr/>
            </p:nvSpPr>
            <p:spPr>
              <a:xfrm rot="5400000">
                <a:off x="38" y="-42"/>
                <a:ext cx="1824332" cy="1824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0" y="9671"/>
                      <a:pt x="9671" y="0"/>
                      <a:pt x="21600" y="0"/>
                    </a:cubicBezTo>
                    <a:lnTo>
                      <a:pt x="21600" y="913"/>
                    </a:lnTo>
                    <a:cubicBezTo>
                      <a:pt x="10175" y="913"/>
                      <a:pt x="913" y="10175"/>
                      <a:pt x="913" y="21600"/>
                    </a:cubicBezTo>
                    <a:close/>
                  </a:path>
                </a:pathLst>
              </a:custGeom>
              <a:solidFill>
                <a:srgbClr val="80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600"/>
                </a:pPr>
                <a:endParaRPr/>
              </a:p>
            </p:txBody>
          </p:sp>
          <p:sp>
            <p:nvSpPr>
              <p:cNvPr id="352" name="Block Arc 65"/>
              <p:cNvSpPr/>
              <p:nvPr/>
            </p:nvSpPr>
            <p:spPr>
              <a:xfrm rot="5400000">
                <a:off x="36" y="1824278"/>
                <a:ext cx="1824337" cy="1824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11929" y="0"/>
                      <a:pt x="21600" y="9671"/>
                      <a:pt x="21600" y="21600"/>
                    </a:cubicBezTo>
                    <a:lnTo>
                      <a:pt x="20615" y="21536"/>
                    </a:lnTo>
                    <a:cubicBezTo>
                      <a:pt x="20615" y="10151"/>
                      <a:pt x="11385" y="921"/>
                      <a:pt x="0" y="921"/>
                    </a:cubicBezTo>
                    <a:close/>
                  </a:path>
                </a:pathLst>
              </a:custGeom>
              <a:solidFill>
                <a:srgbClr val="80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600"/>
                </a:pPr>
                <a:endParaRPr/>
              </a:p>
            </p:txBody>
          </p:sp>
        </p:grpSp>
        <p:grpSp>
          <p:nvGrpSpPr>
            <p:cNvPr id="356" name="Group 140"/>
            <p:cNvGrpSpPr/>
            <p:nvPr/>
          </p:nvGrpSpPr>
          <p:grpSpPr>
            <a:xfrm>
              <a:off x="-3" y="1045559"/>
              <a:ext cx="2194551" cy="2194305"/>
              <a:chOff x="-1" y="0"/>
              <a:chExt cx="2194549" cy="2194304"/>
            </a:xfrm>
          </p:grpSpPr>
          <p:sp>
            <p:nvSpPr>
              <p:cNvPr id="354" name="Chord 88"/>
              <p:cNvSpPr/>
              <p:nvPr/>
            </p:nvSpPr>
            <p:spPr>
              <a:xfrm rot="5400000">
                <a:off x="121" y="-124"/>
                <a:ext cx="2194305" cy="2194551"/>
              </a:xfrm>
              <a:prstGeom prst="ellipse">
                <a:avLst/>
              </a:prstGeom>
              <a:solidFill>
                <a:srgbClr val="595959"/>
              </a:solidFill>
              <a:ln w="25400" cap="flat">
                <a:solidFill>
                  <a:srgbClr val="FFFFFF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b">
                <a:noAutofit/>
              </a:bodyPr>
              <a:lstStyle/>
              <a:p>
                <a:pPr algn="ctr" defTabSz="1263015">
                  <a:lnSpc>
                    <a:spcPct val="90000"/>
                  </a:lnSpc>
                  <a:spcBef>
                    <a:spcPts val="600"/>
                  </a:spcBef>
                  <a:defRPr sz="5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55" name="Text Placeholder 3"/>
              <p:cNvSpPr txBox="1"/>
              <p:nvPr/>
            </p:nvSpPr>
            <p:spPr>
              <a:xfrm>
                <a:off x="403026" y="1230131"/>
                <a:ext cx="1388494" cy="419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95985">
                  <a:spcBef>
                    <a:spcPts val="100"/>
                  </a:spcBef>
                  <a:defRPr sz="8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此处添加详细文本描述，建议与标题相关并符合整体语言风格</a:t>
                </a:r>
              </a:p>
            </p:txBody>
          </p:sp>
        </p:grpSp>
        <p:grpSp>
          <p:nvGrpSpPr>
            <p:cNvPr id="360" name="Group 58"/>
            <p:cNvGrpSpPr/>
            <p:nvPr/>
          </p:nvGrpSpPr>
          <p:grpSpPr>
            <a:xfrm>
              <a:off x="5102257" y="0"/>
              <a:ext cx="2373194" cy="582197"/>
              <a:chOff x="0" y="0"/>
              <a:chExt cx="2373192" cy="582196"/>
            </a:xfrm>
          </p:grpSpPr>
          <p:sp>
            <p:nvSpPr>
              <p:cNvPr id="357" name="TextBox 12"/>
              <p:cNvSpPr txBox="1"/>
              <p:nvPr/>
            </p:nvSpPr>
            <p:spPr>
              <a:xfrm>
                <a:off x="621677" y="-1"/>
                <a:ext cx="1751516" cy="254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02005">
                  <a:defRPr sz="14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添加标题</a:t>
                </a:r>
              </a:p>
            </p:txBody>
          </p:sp>
          <p:sp>
            <p:nvSpPr>
              <p:cNvPr id="358" name="TextBox 13"/>
              <p:cNvSpPr txBox="1"/>
              <p:nvPr/>
            </p:nvSpPr>
            <p:spPr>
              <a:xfrm>
                <a:off x="621676" y="290006"/>
                <a:ext cx="1751517" cy="139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95985">
                  <a:spcBef>
                    <a:spcPts val="100"/>
                  </a:spcBef>
                  <a:defRPr sz="8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单击此处添加副标题或详细文本描述</a:t>
                </a:r>
              </a:p>
            </p:txBody>
          </p:sp>
          <p:sp>
            <p:nvSpPr>
              <p:cNvPr id="359" name="Oval 62"/>
              <p:cNvSpPr/>
              <p:nvPr/>
            </p:nvSpPr>
            <p:spPr>
              <a:xfrm>
                <a:off x="0" y="64890"/>
                <a:ext cx="532573" cy="517307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364" name="Group 63"/>
            <p:cNvGrpSpPr/>
            <p:nvPr/>
          </p:nvGrpSpPr>
          <p:grpSpPr>
            <a:xfrm>
              <a:off x="5102257" y="879372"/>
              <a:ext cx="2373194" cy="582197"/>
              <a:chOff x="0" y="0"/>
              <a:chExt cx="2373192" cy="582196"/>
            </a:xfrm>
          </p:grpSpPr>
          <p:sp>
            <p:nvSpPr>
              <p:cNvPr id="361" name="TextBox 16"/>
              <p:cNvSpPr txBox="1"/>
              <p:nvPr/>
            </p:nvSpPr>
            <p:spPr>
              <a:xfrm>
                <a:off x="621677" y="-1"/>
                <a:ext cx="1751516" cy="254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02005">
                  <a:defRPr sz="14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添加标题</a:t>
                </a:r>
              </a:p>
            </p:txBody>
          </p:sp>
          <p:sp>
            <p:nvSpPr>
              <p:cNvPr id="362" name="TextBox 17"/>
              <p:cNvSpPr txBox="1"/>
              <p:nvPr/>
            </p:nvSpPr>
            <p:spPr>
              <a:xfrm>
                <a:off x="621676" y="290006"/>
                <a:ext cx="1751517" cy="139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95985">
                  <a:spcBef>
                    <a:spcPts val="100"/>
                  </a:spcBef>
                  <a:defRPr sz="8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单击此处添加副标题或详细文本描述</a:t>
                </a:r>
              </a:p>
            </p:txBody>
          </p:sp>
          <p:sp>
            <p:nvSpPr>
              <p:cNvPr id="363" name="Oval 67"/>
              <p:cNvSpPr/>
              <p:nvPr/>
            </p:nvSpPr>
            <p:spPr>
              <a:xfrm>
                <a:off x="0" y="64890"/>
                <a:ext cx="532573" cy="517307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368" name="Group 68"/>
            <p:cNvGrpSpPr/>
            <p:nvPr/>
          </p:nvGrpSpPr>
          <p:grpSpPr>
            <a:xfrm>
              <a:off x="5102257" y="1758745"/>
              <a:ext cx="2373194" cy="582197"/>
              <a:chOff x="0" y="0"/>
              <a:chExt cx="2373192" cy="582196"/>
            </a:xfrm>
          </p:grpSpPr>
          <p:sp>
            <p:nvSpPr>
              <p:cNvPr id="365" name="TextBox 20"/>
              <p:cNvSpPr txBox="1"/>
              <p:nvPr/>
            </p:nvSpPr>
            <p:spPr>
              <a:xfrm>
                <a:off x="621677" y="-1"/>
                <a:ext cx="1751516" cy="254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02005">
                  <a:defRPr sz="14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添加标题</a:t>
                </a:r>
              </a:p>
            </p:txBody>
          </p:sp>
          <p:sp>
            <p:nvSpPr>
              <p:cNvPr id="366" name="TextBox 21"/>
              <p:cNvSpPr txBox="1"/>
              <p:nvPr/>
            </p:nvSpPr>
            <p:spPr>
              <a:xfrm>
                <a:off x="621676" y="290006"/>
                <a:ext cx="1751517" cy="139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95985">
                  <a:spcBef>
                    <a:spcPts val="100"/>
                  </a:spcBef>
                  <a:defRPr sz="8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单击此处添加副标题或详细文本描述</a:t>
                </a:r>
              </a:p>
            </p:txBody>
          </p:sp>
          <p:sp>
            <p:nvSpPr>
              <p:cNvPr id="367" name="Oval 72"/>
              <p:cNvSpPr/>
              <p:nvPr/>
            </p:nvSpPr>
            <p:spPr>
              <a:xfrm>
                <a:off x="0" y="64890"/>
                <a:ext cx="532573" cy="517307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372" name="Group 74"/>
            <p:cNvGrpSpPr/>
            <p:nvPr/>
          </p:nvGrpSpPr>
          <p:grpSpPr>
            <a:xfrm>
              <a:off x="5102257" y="2638118"/>
              <a:ext cx="2373194" cy="582197"/>
              <a:chOff x="0" y="0"/>
              <a:chExt cx="2373192" cy="582196"/>
            </a:xfrm>
          </p:grpSpPr>
          <p:sp>
            <p:nvSpPr>
              <p:cNvPr id="369" name="TextBox 24"/>
              <p:cNvSpPr txBox="1"/>
              <p:nvPr/>
            </p:nvSpPr>
            <p:spPr>
              <a:xfrm>
                <a:off x="621677" y="-1"/>
                <a:ext cx="1751516" cy="254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02005">
                  <a:defRPr sz="14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添加标题</a:t>
                </a:r>
              </a:p>
            </p:txBody>
          </p:sp>
          <p:sp>
            <p:nvSpPr>
              <p:cNvPr id="370" name="TextBox 25"/>
              <p:cNvSpPr txBox="1"/>
              <p:nvPr/>
            </p:nvSpPr>
            <p:spPr>
              <a:xfrm>
                <a:off x="621676" y="290006"/>
                <a:ext cx="1751517" cy="139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95985">
                  <a:spcBef>
                    <a:spcPts val="100"/>
                  </a:spcBef>
                  <a:defRPr sz="8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单击此处添加副标题或详细文本描述</a:t>
                </a:r>
              </a:p>
            </p:txBody>
          </p:sp>
          <p:sp>
            <p:nvSpPr>
              <p:cNvPr id="371" name="Oval 77"/>
              <p:cNvSpPr/>
              <p:nvPr/>
            </p:nvSpPr>
            <p:spPr>
              <a:xfrm>
                <a:off x="0" y="64890"/>
                <a:ext cx="532573" cy="517307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376" name="Group 91"/>
            <p:cNvGrpSpPr/>
            <p:nvPr/>
          </p:nvGrpSpPr>
          <p:grpSpPr>
            <a:xfrm>
              <a:off x="5102257" y="3517493"/>
              <a:ext cx="2373194" cy="582197"/>
              <a:chOff x="0" y="0"/>
              <a:chExt cx="2373192" cy="582196"/>
            </a:xfrm>
          </p:grpSpPr>
          <p:sp>
            <p:nvSpPr>
              <p:cNvPr id="373" name="TextBox 28"/>
              <p:cNvSpPr txBox="1"/>
              <p:nvPr/>
            </p:nvSpPr>
            <p:spPr>
              <a:xfrm>
                <a:off x="621677" y="-1"/>
                <a:ext cx="1751516" cy="254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02005">
                  <a:defRPr sz="14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添加标题</a:t>
                </a:r>
              </a:p>
            </p:txBody>
          </p:sp>
          <p:sp>
            <p:nvSpPr>
              <p:cNvPr id="374" name="TextBox 29"/>
              <p:cNvSpPr txBox="1"/>
              <p:nvPr/>
            </p:nvSpPr>
            <p:spPr>
              <a:xfrm>
                <a:off x="621676" y="290006"/>
                <a:ext cx="1751517" cy="139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spAutoFit/>
              </a:bodyPr>
              <a:lstStyle>
                <a:lvl1pPr defTabSz="895985">
                  <a:spcBef>
                    <a:spcPts val="100"/>
                  </a:spcBef>
                  <a:defRPr sz="8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单击此处添加副标题或详细文本描述</a:t>
                </a:r>
              </a:p>
            </p:txBody>
          </p:sp>
          <p:sp>
            <p:nvSpPr>
              <p:cNvPr id="375" name="Oval 96"/>
              <p:cNvSpPr/>
              <p:nvPr/>
            </p:nvSpPr>
            <p:spPr>
              <a:xfrm>
                <a:off x="0" y="64890"/>
                <a:ext cx="532573" cy="517307"/>
              </a:xfrm>
              <a:prstGeom prst="ellipse">
                <a:avLst/>
              </a:prstGeom>
              <a:solidFill>
                <a:srgbClr val="595959"/>
              </a:solidFill>
              <a:ln w="25400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377" name="Straight Connector 137"/>
            <p:cNvSpPr/>
            <p:nvPr/>
          </p:nvSpPr>
          <p:spPr>
            <a:xfrm flipH="1" flipV="1">
              <a:off x="1749250" y="318461"/>
              <a:ext cx="3041638" cy="3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ysDot"/>
              <a:round/>
              <a:headEnd type="oval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378" name="Straight Connector 139"/>
            <p:cNvSpPr/>
            <p:nvPr/>
          </p:nvSpPr>
          <p:spPr>
            <a:xfrm flipH="1" flipV="1">
              <a:off x="1749250" y="3880586"/>
              <a:ext cx="3041638" cy="3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ysDot"/>
              <a:round/>
              <a:headEnd type="oval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grpSp>
          <p:nvGrpSpPr>
            <p:cNvPr id="381" name="Oval 82"/>
            <p:cNvGrpSpPr/>
            <p:nvPr/>
          </p:nvGrpSpPr>
          <p:grpSpPr>
            <a:xfrm>
              <a:off x="2482740" y="1872892"/>
              <a:ext cx="539809" cy="539787"/>
              <a:chOff x="0" y="0"/>
              <a:chExt cx="539807" cy="539785"/>
            </a:xfrm>
          </p:grpSpPr>
          <p:sp>
            <p:nvSpPr>
              <p:cNvPr id="379" name="圆形"/>
              <p:cNvSpPr/>
              <p:nvPr/>
            </p:nvSpPr>
            <p:spPr>
              <a:xfrm>
                <a:off x="-1" y="-1"/>
                <a:ext cx="539808" cy="539787"/>
              </a:xfrm>
              <a:prstGeom prst="ellipse">
                <a:avLst/>
              </a:prstGeom>
              <a:solidFill>
                <a:srgbClr val="595959"/>
              </a:solidFill>
              <a:ln w="57150" cap="flat">
                <a:solidFill>
                  <a:srgbClr val="FFFFFF"/>
                </a:solidFill>
                <a:prstDash val="solid"/>
                <a:round/>
              </a:ln>
              <a:effectLst>
                <a:outerShdw blurRad="50800" dist="381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71220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80" name="03"/>
              <p:cNvSpPr txBox="1"/>
              <p:nvPr/>
            </p:nvSpPr>
            <p:spPr>
              <a:xfrm>
                <a:off x="112162" y="168290"/>
                <a:ext cx="315483" cy="203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71220">
                  <a:lnSpc>
                    <a:spcPct val="90000"/>
                  </a:lnSpc>
                  <a:spcBef>
                    <a:spcPts val="5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03</a:t>
                </a:r>
              </a:p>
            </p:txBody>
          </p:sp>
        </p:grpSp>
        <p:grpSp>
          <p:nvGrpSpPr>
            <p:cNvPr id="384" name="Oval 83"/>
            <p:cNvGrpSpPr/>
            <p:nvPr/>
          </p:nvGrpSpPr>
          <p:grpSpPr>
            <a:xfrm>
              <a:off x="2158501" y="2769146"/>
              <a:ext cx="539809" cy="539787"/>
              <a:chOff x="0" y="0"/>
              <a:chExt cx="539807" cy="539785"/>
            </a:xfrm>
          </p:grpSpPr>
          <p:sp>
            <p:nvSpPr>
              <p:cNvPr id="382" name="圆形"/>
              <p:cNvSpPr/>
              <p:nvPr/>
            </p:nvSpPr>
            <p:spPr>
              <a:xfrm>
                <a:off x="-1" y="-1"/>
                <a:ext cx="539808" cy="539787"/>
              </a:xfrm>
              <a:prstGeom prst="ellipse">
                <a:avLst/>
              </a:prstGeom>
              <a:solidFill>
                <a:srgbClr val="595959"/>
              </a:solidFill>
              <a:ln w="57150" cap="flat">
                <a:solidFill>
                  <a:srgbClr val="FFFFFF"/>
                </a:solidFill>
                <a:prstDash val="solid"/>
                <a:round/>
              </a:ln>
              <a:effectLst>
                <a:outerShdw blurRad="50800" dist="381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71220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83" name="04"/>
              <p:cNvSpPr txBox="1"/>
              <p:nvPr/>
            </p:nvSpPr>
            <p:spPr>
              <a:xfrm>
                <a:off x="112162" y="168289"/>
                <a:ext cx="315483" cy="203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71220">
                  <a:lnSpc>
                    <a:spcPct val="90000"/>
                  </a:lnSpc>
                  <a:spcBef>
                    <a:spcPts val="5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04</a:t>
                </a:r>
              </a:p>
            </p:txBody>
          </p:sp>
        </p:grpSp>
        <p:grpSp>
          <p:nvGrpSpPr>
            <p:cNvPr id="387" name="Oval 84"/>
            <p:cNvGrpSpPr/>
            <p:nvPr/>
          </p:nvGrpSpPr>
          <p:grpSpPr>
            <a:xfrm>
              <a:off x="1153739" y="3596276"/>
              <a:ext cx="539809" cy="539787"/>
              <a:chOff x="0" y="0"/>
              <a:chExt cx="539807" cy="539785"/>
            </a:xfrm>
          </p:grpSpPr>
          <p:sp>
            <p:nvSpPr>
              <p:cNvPr id="385" name="圆形"/>
              <p:cNvSpPr/>
              <p:nvPr/>
            </p:nvSpPr>
            <p:spPr>
              <a:xfrm>
                <a:off x="-1" y="-1"/>
                <a:ext cx="539808" cy="539787"/>
              </a:xfrm>
              <a:prstGeom prst="ellipse">
                <a:avLst/>
              </a:prstGeom>
              <a:solidFill>
                <a:srgbClr val="595959"/>
              </a:solidFill>
              <a:ln w="57150" cap="flat">
                <a:solidFill>
                  <a:srgbClr val="FFFFFF"/>
                </a:solidFill>
                <a:prstDash val="solid"/>
                <a:round/>
              </a:ln>
              <a:effectLst>
                <a:outerShdw blurRad="50800" dist="381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71220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86" name="05"/>
              <p:cNvSpPr txBox="1"/>
              <p:nvPr/>
            </p:nvSpPr>
            <p:spPr>
              <a:xfrm>
                <a:off x="112162" y="168290"/>
                <a:ext cx="315483" cy="203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71220">
                  <a:lnSpc>
                    <a:spcPct val="90000"/>
                  </a:lnSpc>
                  <a:spcBef>
                    <a:spcPts val="5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05</a:t>
                </a:r>
              </a:p>
            </p:txBody>
          </p:sp>
        </p:grpSp>
        <p:grpSp>
          <p:nvGrpSpPr>
            <p:cNvPr id="390" name="Oval 85"/>
            <p:cNvGrpSpPr/>
            <p:nvPr/>
          </p:nvGrpSpPr>
          <p:grpSpPr>
            <a:xfrm>
              <a:off x="1153739" y="99656"/>
              <a:ext cx="539809" cy="539787"/>
              <a:chOff x="0" y="0"/>
              <a:chExt cx="539807" cy="539785"/>
            </a:xfrm>
          </p:grpSpPr>
          <p:sp>
            <p:nvSpPr>
              <p:cNvPr id="388" name="圆形"/>
              <p:cNvSpPr/>
              <p:nvPr/>
            </p:nvSpPr>
            <p:spPr>
              <a:xfrm>
                <a:off x="-1" y="-1"/>
                <a:ext cx="539808" cy="539787"/>
              </a:xfrm>
              <a:prstGeom prst="ellipse">
                <a:avLst/>
              </a:prstGeom>
              <a:solidFill>
                <a:srgbClr val="595959"/>
              </a:solidFill>
              <a:ln w="57150" cap="flat">
                <a:solidFill>
                  <a:srgbClr val="FFFFFF"/>
                </a:solidFill>
                <a:prstDash val="solid"/>
                <a:round/>
              </a:ln>
              <a:effectLst>
                <a:outerShdw blurRad="50800" dist="381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71220">
                  <a:lnSpc>
                    <a:spcPct val="90000"/>
                  </a:lnSpc>
                  <a:spcBef>
                    <a:spcPts val="600"/>
                  </a:spcBef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89" name="01"/>
              <p:cNvSpPr txBox="1"/>
              <p:nvPr/>
            </p:nvSpPr>
            <p:spPr>
              <a:xfrm>
                <a:off x="112162" y="187340"/>
                <a:ext cx="315483" cy="1651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71220">
                  <a:lnSpc>
                    <a:spcPct val="90000"/>
                  </a:lnSpc>
                  <a:spcBef>
                    <a:spcPts val="400"/>
                  </a:spcBef>
                  <a:defRPr sz="11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01</a:t>
                </a:r>
              </a:p>
            </p:txBody>
          </p:sp>
        </p:grpSp>
        <p:grpSp>
          <p:nvGrpSpPr>
            <p:cNvPr id="393" name="Oval 86"/>
            <p:cNvGrpSpPr/>
            <p:nvPr/>
          </p:nvGrpSpPr>
          <p:grpSpPr>
            <a:xfrm>
              <a:off x="2155676" y="966516"/>
              <a:ext cx="539809" cy="539787"/>
              <a:chOff x="0" y="0"/>
              <a:chExt cx="539807" cy="539785"/>
            </a:xfrm>
          </p:grpSpPr>
          <p:sp>
            <p:nvSpPr>
              <p:cNvPr id="391" name="圆形"/>
              <p:cNvSpPr/>
              <p:nvPr/>
            </p:nvSpPr>
            <p:spPr>
              <a:xfrm>
                <a:off x="-1" y="-1"/>
                <a:ext cx="539808" cy="539787"/>
              </a:xfrm>
              <a:prstGeom prst="ellipse">
                <a:avLst/>
              </a:prstGeom>
              <a:solidFill>
                <a:srgbClr val="595959"/>
              </a:solidFill>
              <a:ln w="57150" cap="flat">
                <a:solidFill>
                  <a:srgbClr val="FFFFFF"/>
                </a:solidFill>
                <a:prstDash val="solid"/>
                <a:round/>
              </a:ln>
              <a:effectLst>
                <a:outerShdw blurRad="50800" dist="38100" rotWithShape="0">
                  <a:srgbClr val="000000">
                    <a:alpha val="40000"/>
                  </a:srgbClr>
                </a:outerShdw>
              </a:effectLst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71220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92" name="02"/>
              <p:cNvSpPr txBox="1"/>
              <p:nvPr/>
            </p:nvSpPr>
            <p:spPr>
              <a:xfrm>
                <a:off x="112162" y="168290"/>
                <a:ext cx="315483" cy="203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ctr" defTabSz="871220">
                  <a:lnSpc>
                    <a:spcPct val="90000"/>
                  </a:lnSpc>
                  <a:spcBef>
                    <a:spcPts val="5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02</a:t>
                </a:r>
              </a:p>
            </p:txBody>
          </p:sp>
        </p:grpSp>
        <p:sp>
          <p:nvSpPr>
            <p:cNvPr id="394" name="Freeform 47"/>
            <p:cNvSpPr/>
            <p:nvPr/>
          </p:nvSpPr>
          <p:spPr>
            <a:xfrm>
              <a:off x="606331" y="1342176"/>
              <a:ext cx="1018979" cy="858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309" extrusionOk="0">
                  <a:moveTo>
                    <a:pt x="6135" y="5524"/>
                  </a:moveTo>
                  <a:cubicBezTo>
                    <a:pt x="1448" y="15540"/>
                    <a:pt x="1448" y="15540"/>
                    <a:pt x="1448" y="15540"/>
                  </a:cubicBezTo>
                  <a:cubicBezTo>
                    <a:pt x="4481" y="16825"/>
                    <a:pt x="4481" y="16825"/>
                    <a:pt x="4481" y="16825"/>
                  </a:cubicBezTo>
                  <a:cubicBezTo>
                    <a:pt x="9146" y="7039"/>
                    <a:pt x="9146" y="7039"/>
                    <a:pt x="9146" y="7039"/>
                  </a:cubicBezTo>
                  <a:lnTo>
                    <a:pt x="6135" y="5524"/>
                  </a:lnTo>
                  <a:close/>
                  <a:moveTo>
                    <a:pt x="1379" y="20266"/>
                  </a:moveTo>
                  <a:cubicBezTo>
                    <a:pt x="2390" y="19419"/>
                    <a:pt x="2390" y="19419"/>
                    <a:pt x="2390" y="19419"/>
                  </a:cubicBezTo>
                  <a:cubicBezTo>
                    <a:pt x="1379" y="18879"/>
                    <a:pt x="1379" y="18879"/>
                    <a:pt x="1379" y="18879"/>
                  </a:cubicBezTo>
                  <a:lnTo>
                    <a:pt x="1379" y="20266"/>
                  </a:lnTo>
                  <a:close/>
                  <a:moveTo>
                    <a:pt x="1402" y="18109"/>
                  </a:moveTo>
                  <a:cubicBezTo>
                    <a:pt x="2918" y="18854"/>
                    <a:pt x="2918" y="18854"/>
                    <a:pt x="2918" y="18854"/>
                  </a:cubicBezTo>
                  <a:cubicBezTo>
                    <a:pt x="4136" y="17415"/>
                    <a:pt x="4136" y="17415"/>
                    <a:pt x="4136" y="17415"/>
                  </a:cubicBezTo>
                  <a:cubicBezTo>
                    <a:pt x="1356" y="16234"/>
                    <a:pt x="1356" y="16234"/>
                    <a:pt x="1356" y="16234"/>
                  </a:cubicBezTo>
                  <a:lnTo>
                    <a:pt x="1402" y="18109"/>
                  </a:lnTo>
                  <a:close/>
                  <a:moveTo>
                    <a:pt x="10065" y="4702"/>
                  </a:moveTo>
                  <a:cubicBezTo>
                    <a:pt x="10065" y="4702"/>
                    <a:pt x="10386" y="4137"/>
                    <a:pt x="9743" y="3777"/>
                  </a:cubicBezTo>
                  <a:cubicBezTo>
                    <a:pt x="8157" y="2853"/>
                    <a:pt x="8157" y="2853"/>
                    <a:pt x="8157" y="2853"/>
                  </a:cubicBezTo>
                  <a:cubicBezTo>
                    <a:pt x="8157" y="2853"/>
                    <a:pt x="7514" y="2365"/>
                    <a:pt x="7192" y="3110"/>
                  </a:cubicBezTo>
                  <a:cubicBezTo>
                    <a:pt x="6549" y="4651"/>
                    <a:pt x="6549" y="4651"/>
                    <a:pt x="6549" y="4651"/>
                  </a:cubicBezTo>
                  <a:cubicBezTo>
                    <a:pt x="9352" y="6320"/>
                    <a:pt x="9352" y="6320"/>
                    <a:pt x="9352" y="6320"/>
                  </a:cubicBezTo>
                  <a:lnTo>
                    <a:pt x="10065" y="4702"/>
                  </a:lnTo>
                  <a:close/>
                  <a:moveTo>
                    <a:pt x="2022" y="11303"/>
                  </a:moveTo>
                  <a:cubicBezTo>
                    <a:pt x="2022" y="10558"/>
                    <a:pt x="2022" y="10558"/>
                    <a:pt x="2022" y="10558"/>
                  </a:cubicBezTo>
                  <a:cubicBezTo>
                    <a:pt x="1356" y="10558"/>
                    <a:pt x="1356" y="10558"/>
                    <a:pt x="1356" y="10558"/>
                  </a:cubicBezTo>
                  <a:cubicBezTo>
                    <a:pt x="1356" y="11303"/>
                    <a:pt x="1356" y="11303"/>
                    <a:pt x="1356" y="11303"/>
                  </a:cubicBezTo>
                  <a:cubicBezTo>
                    <a:pt x="666" y="11303"/>
                    <a:pt x="666" y="11303"/>
                    <a:pt x="666" y="11303"/>
                  </a:cubicBezTo>
                  <a:cubicBezTo>
                    <a:pt x="712" y="10558"/>
                    <a:pt x="712" y="10558"/>
                    <a:pt x="712" y="10558"/>
                  </a:cubicBezTo>
                  <a:cubicBezTo>
                    <a:pt x="0" y="10558"/>
                    <a:pt x="0" y="10558"/>
                    <a:pt x="0" y="10558"/>
                  </a:cubicBezTo>
                  <a:cubicBezTo>
                    <a:pt x="0" y="11277"/>
                    <a:pt x="0" y="11277"/>
                    <a:pt x="0" y="11277"/>
                  </a:cubicBezTo>
                  <a:cubicBezTo>
                    <a:pt x="23" y="14359"/>
                    <a:pt x="23" y="14359"/>
                    <a:pt x="23" y="14359"/>
                  </a:cubicBezTo>
                  <a:cubicBezTo>
                    <a:pt x="23" y="15052"/>
                    <a:pt x="322" y="15412"/>
                    <a:pt x="643" y="15617"/>
                  </a:cubicBezTo>
                  <a:cubicBezTo>
                    <a:pt x="2711" y="11303"/>
                    <a:pt x="2711" y="11303"/>
                    <a:pt x="2711" y="11303"/>
                  </a:cubicBezTo>
                  <a:lnTo>
                    <a:pt x="2022" y="11303"/>
                  </a:lnTo>
                  <a:close/>
                  <a:moveTo>
                    <a:pt x="20934" y="10532"/>
                  </a:moveTo>
                  <a:cubicBezTo>
                    <a:pt x="20290" y="10532"/>
                    <a:pt x="20290" y="10532"/>
                    <a:pt x="20290" y="10532"/>
                  </a:cubicBezTo>
                  <a:cubicBezTo>
                    <a:pt x="20336" y="11303"/>
                    <a:pt x="20336" y="11303"/>
                    <a:pt x="20336" y="11303"/>
                  </a:cubicBezTo>
                  <a:cubicBezTo>
                    <a:pt x="19601" y="11277"/>
                    <a:pt x="19601" y="11277"/>
                    <a:pt x="19601" y="11277"/>
                  </a:cubicBezTo>
                  <a:cubicBezTo>
                    <a:pt x="19601" y="10532"/>
                    <a:pt x="19601" y="10532"/>
                    <a:pt x="19601" y="10532"/>
                  </a:cubicBezTo>
                  <a:cubicBezTo>
                    <a:pt x="18934" y="10558"/>
                    <a:pt x="18934" y="10558"/>
                    <a:pt x="18934" y="10558"/>
                  </a:cubicBezTo>
                  <a:cubicBezTo>
                    <a:pt x="18957" y="11277"/>
                    <a:pt x="18957" y="11277"/>
                    <a:pt x="18957" y="11277"/>
                  </a:cubicBezTo>
                  <a:cubicBezTo>
                    <a:pt x="17809" y="11303"/>
                    <a:pt x="17809" y="11303"/>
                    <a:pt x="17809" y="11303"/>
                  </a:cubicBezTo>
                  <a:cubicBezTo>
                    <a:pt x="19279" y="14333"/>
                    <a:pt x="19279" y="14333"/>
                    <a:pt x="19279" y="14333"/>
                  </a:cubicBezTo>
                  <a:cubicBezTo>
                    <a:pt x="19279" y="14333"/>
                    <a:pt x="20727" y="14950"/>
                    <a:pt x="20704" y="15772"/>
                  </a:cubicBezTo>
                  <a:cubicBezTo>
                    <a:pt x="20704" y="15772"/>
                    <a:pt x="21600" y="15874"/>
                    <a:pt x="21600" y="15078"/>
                  </a:cubicBezTo>
                  <a:cubicBezTo>
                    <a:pt x="21600" y="11226"/>
                    <a:pt x="21600" y="11226"/>
                    <a:pt x="21600" y="11226"/>
                  </a:cubicBezTo>
                  <a:cubicBezTo>
                    <a:pt x="21600" y="10815"/>
                    <a:pt x="21301" y="10532"/>
                    <a:pt x="20934" y="10532"/>
                  </a:cubicBezTo>
                  <a:close/>
                  <a:moveTo>
                    <a:pt x="12294" y="2750"/>
                  </a:moveTo>
                  <a:cubicBezTo>
                    <a:pt x="10547" y="-178"/>
                    <a:pt x="10203" y="2"/>
                    <a:pt x="10203" y="2"/>
                  </a:cubicBezTo>
                  <a:cubicBezTo>
                    <a:pt x="9996" y="-24"/>
                    <a:pt x="10340" y="2288"/>
                    <a:pt x="10846" y="3598"/>
                  </a:cubicBezTo>
                  <a:cubicBezTo>
                    <a:pt x="10846" y="3598"/>
                    <a:pt x="13856" y="11046"/>
                    <a:pt x="14867" y="13409"/>
                  </a:cubicBezTo>
                  <a:cubicBezTo>
                    <a:pt x="15878" y="15951"/>
                    <a:pt x="15878" y="15951"/>
                    <a:pt x="15878" y="15951"/>
                  </a:cubicBezTo>
                  <a:cubicBezTo>
                    <a:pt x="18337" y="14308"/>
                    <a:pt x="18337" y="14308"/>
                    <a:pt x="18337" y="14308"/>
                  </a:cubicBezTo>
                  <a:lnTo>
                    <a:pt x="12294" y="2750"/>
                  </a:lnTo>
                  <a:close/>
                  <a:moveTo>
                    <a:pt x="12822" y="12073"/>
                  </a:moveTo>
                  <a:cubicBezTo>
                    <a:pt x="12822" y="10532"/>
                    <a:pt x="12822" y="10532"/>
                    <a:pt x="12822" y="10532"/>
                  </a:cubicBezTo>
                  <a:cubicBezTo>
                    <a:pt x="12156" y="10532"/>
                    <a:pt x="12156" y="10532"/>
                    <a:pt x="12156" y="10532"/>
                  </a:cubicBezTo>
                  <a:cubicBezTo>
                    <a:pt x="12156" y="11277"/>
                    <a:pt x="12156" y="11277"/>
                    <a:pt x="12156" y="11277"/>
                  </a:cubicBezTo>
                  <a:cubicBezTo>
                    <a:pt x="11443" y="11277"/>
                    <a:pt x="11443" y="11277"/>
                    <a:pt x="11443" y="11277"/>
                  </a:cubicBezTo>
                  <a:cubicBezTo>
                    <a:pt x="11443" y="10532"/>
                    <a:pt x="11443" y="10532"/>
                    <a:pt x="11443" y="10532"/>
                  </a:cubicBezTo>
                  <a:cubicBezTo>
                    <a:pt x="10800" y="10532"/>
                    <a:pt x="10800" y="10532"/>
                    <a:pt x="10800" y="10532"/>
                  </a:cubicBezTo>
                  <a:cubicBezTo>
                    <a:pt x="10800" y="12047"/>
                    <a:pt x="10800" y="12047"/>
                    <a:pt x="10800" y="12047"/>
                  </a:cubicBezTo>
                  <a:cubicBezTo>
                    <a:pt x="10111" y="12047"/>
                    <a:pt x="10111" y="12047"/>
                    <a:pt x="10111" y="12047"/>
                  </a:cubicBezTo>
                  <a:cubicBezTo>
                    <a:pt x="10111" y="10532"/>
                    <a:pt x="10111" y="10532"/>
                    <a:pt x="10111" y="10532"/>
                  </a:cubicBezTo>
                  <a:cubicBezTo>
                    <a:pt x="9444" y="10532"/>
                    <a:pt x="9444" y="10532"/>
                    <a:pt x="9444" y="10532"/>
                  </a:cubicBezTo>
                  <a:cubicBezTo>
                    <a:pt x="9444" y="11303"/>
                    <a:pt x="9444" y="11303"/>
                    <a:pt x="9444" y="11303"/>
                  </a:cubicBezTo>
                  <a:cubicBezTo>
                    <a:pt x="8755" y="11303"/>
                    <a:pt x="8755" y="11303"/>
                    <a:pt x="8755" y="11303"/>
                  </a:cubicBezTo>
                  <a:cubicBezTo>
                    <a:pt x="8755" y="10532"/>
                    <a:pt x="8755" y="10532"/>
                    <a:pt x="8755" y="10532"/>
                  </a:cubicBezTo>
                  <a:cubicBezTo>
                    <a:pt x="8203" y="10532"/>
                    <a:pt x="8203" y="10532"/>
                    <a:pt x="8203" y="10532"/>
                  </a:cubicBezTo>
                  <a:cubicBezTo>
                    <a:pt x="6043" y="15797"/>
                    <a:pt x="6043" y="15797"/>
                    <a:pt x="6043" y="15797"/>
                  </a:cubicBezTo>
                  <a:cubicBezTo>
                    <a:pt x="14844" y="15797"/>
                    <a:pt x="14844" y="15797"/>
                    <a:pt x="14844" y="15797"/>
                  </a:cubicBezTo>
                  <a:cubicBezTo>
                    <a:pt x="13466" y="12073"/>
                    <a:pt x="13466" y="12073"/>
                    <a:pt x="13466" y="12073"/>
                  </a:cubicBezTo>
                  <a:lnTo>
                    <a:pt x="12822" y="12073"/>
                  </a:lnTo>
                  <a:close/>
                  <a:moveTo>
                    <a:pt x="20175" y="17749"/>
                  </a:moveTo>
                  <a:cubicBezTo>
                    <a:pt x="20635" y="15720"/>
                    <a:pt x="18567" y="15052"/>
                    <a:pt x="18567" y="15052"/>
                  </a:cubicBezTo>
                  <a:cubicBezTo>
                    <a:pt x="16338" y="16542"/>
                    <a:pt x="16338" y="16542"/>
                    <a:pt x="16338" y="16542"/>
                  </a:cubicBezTo>
                  <a:cubicBezTo>
                    <a:pt x="17073" y="21422"/>
                    <a:pt x="21324" y="20163"/>
                    <a:pt x="21324" y="20163"/>
                  </a:cubicBezTo>
                  <a:cubicBezTo>
                    <a:pt x="21324" y="20163"/>
                    <a:pt x="19716" y="19804"/>
                    <a:pt x="20175" y="1774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9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95" name="Freeform 143"/>
            <p:cNvSpPr/>
            <p:nvPr/>
          </p:nvSpPr>
          <p:spPr>
            <a:xfrm>
              <a:off x="5234807" y="180631"/>
              <a:ext cx="295071" cy="278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27" h="21414" extrusionOk="0">
                  <a:moveTo>
                    <a:pt x="20438" y="8603"/>
                  </a:moveTo>
                  <a:cubicBezTo>
                    <a:pt x="17548" y="5922"/>
                    <a:pt x="17548" y="5922"/>
                    <a:pt x="17548" y="5922"/>
                  </a:cubicBezTo>
                  <a:cubicBezTo>
                    <a:pt x="16723" y="5177"/>
                    <a:pt x="15485" y="3985"/>
                    <a:pt x="14797" y="3240"/>
                  </a:cubicBezTo>
                  <a:cubicBezTo>
                    <a:pt x="11770" y="559"/>
                    <a:pt x="11770" y="559"/>
                    <a:pt x="11770" y="559"/>
                  </a:cubicBezTo>
                  <a:cubicBezTo>
                    <a:pt x="11082" y="-186"/>
                    <a:pt x="9844" y="-186"/>
                    <a:pt x="9156" y="559"/>
                  </a:cubicBezTo>
                  <a:cubicBezTo>
                    <a:pt x="6129" y="3240"/>
                    <a:pt x="6129" y="3240"/>
                    <a:pt x="6129" y="3240"/>
                  </a:cubicBezTo>
                  <a:cubicBezTo>
                    <a:pt x="5441" y="3985"/>
                    <a:pt x="4203" y="5177"/>
                    <a:pt x="3378" y="5922"/>
                  </a:cubicBezTo>
                  <a:cubicBezTo>
                    <a:pt x="488" y="8603"/>
                    <a:pt x="488" y="8603"/>
                    <a:pt x="488" y="8603"/>
                  </a:cubicBezTo>
                  <a:cubicBezTo>
                    <a:pt x="-337" y="9348"/>
                    <a:pt x="-62" y="9944"/>
                    <a:pt x="901" y="9944"/>
                  </a:cubicBezTo>
                  <a:cubicBezTo>
                    <a:pt x="2552" y="9944"/>
                    <a:pt x="2552" y="9944"/>
                    <a:pt x="2552" y="9944"/>
                  </a:cubicBezTo>
                  <a:cubicBezTo>
                    <a:pt x="2552" y="20520"/>
                    <a:pt x="2552" y="20520"/>
                    <a:pt x="2552" y="20520"/>
                  </a:cubicBezTo>
                  <a:cubicBezTo>
                    <a:pt x="2552" y="20967"/>
                    <a:pt x="2965" y="21414"/>
                    <a:pt x="3378" y="21414"/>
                  </a:cubicBezTo>
                  <a:cubicBezTo>
                    <a:pt x="4891" y="21414"/>
                    <a:pt x="4891" y="21414"/>
                    <a:pt x="4891" y="21414"/>
                  </a:cubicBezTo>
                  <a:cubicBezTo>
                    <a:pt x="4891" y="11880"/>
                    <a:pt x="4891" y="11880"/>
                    <a:pt x="4891" y="11880"/>
                  </a:cubicBezTo>
                  <a:cubicBezTo>
                    <a:pt x="9431" y="11880"/>
                    <a:pt x="9431" y="11880"/>
                    <a:pt x="9431" y="11880"/>
                  </a:cubicBezTo>
                  <a:cubicBezTo>
                    <a:pt x="9431" y="21414"/>
                    <a:pt x="9431" y="21414"/>
                    <a:pt x="9431" y="21414"/>
                  </a:cubicBezTo>
                  <a:cubicBezTo>
                    <a:pt x="17548" y="21414"/>
                    <a:pt x="17548" y="21414"/>
                    <a:pt x="17548" y="21414"/>
                  </a:cubicBezTo>
                  <a:cubicBezTo>
                    <a:pt x="18099" y="21414"/>
                    <a:pt x="18374" y="20967"/>
                    <a:pt x="18374" y="20520"/>
                  </a:cubicBezTo>
                  <a:cubicBezTo>
                    <a:pt x="18374" y="9944"/>
                    <a:pt x="18374" y="9944"/>
                    <a:pt x="18374" y="9944"/>
                  </a:cubicBezTo>
                  <a:cubicBezTo>
                    <a:pt x="20025" y="9944"/>
                    <a:pt x="20025" y="9944"/>
                    <a:pt x="20025" y="9944"/>
                  </a:cubicBezTo>
                  <a:cubicBezTo>
                    <a:pt x="20988" y="9944"/>
                    <a:pt x="21263" y="9348"/>
                    <a:pt x="20438" y="8603"/>
                  </a:cubicBezTo>
                  <a:close/>
                  <a:moveTo>
                    <a:pt x="15897" y="14264"/>
                  </a:moveTo>
                  <a:cubicBezTo>
                    <a:pt x="11908" y="14264"/>
                    <a:pt x="11908" y="14264"/>
                    <a:pt x="11908" y="14264"/>
                  </a:cubicBezTo>
                  <a:cubicBezTo>
                    <a:pt x="11908" y="10540"/>
                    <a:pt x="11908" y="10540"/>
                    <a:pt x="11908" y="10540"/>
                  </a:cubicBezTo>
                  <a:cubicBezTo>
                    <a:pt x="15897" y="10540"/>
                    <a:pt x="15897" y="10540"/>
                    <a:pt x="15897" y="10540"/>
                  </a:cubicBezTo>
                  <a:lnTo>
                    <a:pt x="15897" y="1426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11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96" name="Freeform 92"/>
            <p:cNvSpPr/>
            <p:nvPr/>
          </p:nvSpPr>
          <p:spPr>
            <a:xfrm>
              <a:off x="5238754" y="1049465"/>
              <a:ext cx="284778" cy="2905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7" h="21457" extrusionOk="0">
                  <a:moveTo>
                    <a:pt x="20870" y="18596"/>
                  </a:moveTo>
                  <a:cubicBezTo>
                    <a:pt x="14595" y="12302"/>
                    <a:pt x="14595" y="12302"/>
                    <a:pt x="14595" y="12302"/>
                  </a:cubicBezTo>
                  <a:cubicBezTo>
                    <a:pt x="15470" y="11015"/>
                    <a:pt x="16054" y="9584"/>
                    <a:pt x="16054" y="7868"/>
                  </a:cubicBezTo>
                  <a:cubicBezTo>
                    <a:pt x="16054" y="3433"/>
                    <a:pt x="12405" y="0"/>
                    <a:pt x="8027" y="0"/>
                  </a:cubicBezTo>
                  <a:cubicBezTo>
                    <a:pt x="3649" y="0"/>
                    <a:pt x="0" y="3433"/>
                    <a:pt x="0" y="7868"/>
                  </a:cubicBezTo>
                  <a:cubicBezTo>
                    <a:pt x="0" y="12159"/>
                    <a:pt x="3649" y="15592"/>
                    <a:pt x="8027" y="15592"/>
                  </a:cubicBezTo>
                  <a:cubicBezTo>
                    <a:pt x="9486" y="15592"/>
                    <a:pt x="10800" y="15306"/>
                    <a:pt x="11822" y="14734"/>
                  </a:cubicBezTo>
                  <a:cubicBezTo>
                    <a:pt x="18389" y="21028"/>
                    <a:pt x="18389" y="21028"/>
                    <a:pt x="18389" y="21028"/>
                  </a:cubicBezTo>
                  <a:cubicBezTo>
                    <a:pt x="18973" y="21600"/>
                    <a:pt x="20141" y="21600"/>
                    <a:pt x="20870" y="21028"/>
                  </a:cubicBezTo>
                  <a:cubicBezTo>
                    <a:pt x="21600" y="20313"/>
                    <a:pt x="21600" y="19168"/>
                    <a:pt x="20870" y="18596"/>
                  </a:cubicBezTo>
                  <a:close/>
                  <a:moveTo>
                    <a:pt x="2773" y="7868"/>
                  </a:moveTo>
                  <a:cubicBezTo>
                    <a:pt x="2773" y="4864"/>
                    <a:pt x="5108" y="2575"/>
                    <a:pt x="8027" y="2575"/>
                  </a:cubicBezTo>
                  <a:cubicBezTo>
                    <a:pt x="10946" y="2575"/>
                    <a:pt x="13427" y="4864"/>
                    <a:pt x="13427" y="7868"/>
                  </a:cubicBezTo>
                  <a:cubicBezTo>
                    <a:pt x="13427" y="10728"/>
                    <a:pt x="10946" y="13017"/>
                    <a:pt x="8027" y="13017"/>
                  </a:cubicBezTo>
                  <a:cubicBezTo>
                    <a:pt x="5108" y="13017"/>
                    <a:pt x="2773" y="10728"/>
                    <a:pt x="2773" y="786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11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grpSp>
          <p:nvGrpSpPr>
            <p:cNvPr id="401" name="组合 41"/>
            <p:cNvGrpSpPr/>
            <p:nvPr/>
          </p:nvGrpSpPr>
          <p:grpSpPr>
            <a:xfrm>
              <a:off x="5247326" y="1922521"/>
              <a:ext cx="269841" cy="252463"/>
              <a:chOff x="0" y="0"/>
              <a:chExt cx="269839" cy="252461"/>
            </a:xfrm>
          </p:grpSpPr>
          <p:sp>
            <p:nvSpPr>
              <p:cNvPr id="397" name="Freeform 153"/>
              <p:cNvSpPr/>
              <p:nvPr/>
            </p:nvSpPr>
            <p:spPr>
              <a:xfrm>
                <a:off x="13358" y="69460"/>
                <a:ext cx="66793" cy="1576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33"/>
                      <a:pt x="21600" y="2133"/>
                      <a:pt x="21600" y="2133"/>
                    </a:cubicBezTo>
                    <a:cubicBezTo>
                      <a:pt x="21600" y="1067"/>
                      <a:pt x="19059" y="0"/>
                      <a:pt x="16518" y="0"/>
                    </a:cubicBezTo>
                    <a:cubicBezTo>
                      <a:pt x="5718" y="0"/>
                      <a:pt x="5718" y="0"/>
                      <a:pt x="5718" y="0"/>
                    </a:cubicBezTo>
                    <a:cubicBezTo>
                      <a:pt x="2541" y="0"/>
                      <a:pt x="0" y="1067"/>
                      <a:pt x="0" y="2133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98" name="Freeform 154"/>
              <p:cNvSpPr/>
              <p:nvPr/>
            </p:nvSpPr>
            <p:spPr>
              <a:xfrm>
                <a:off x="102858" y="0"/>
                <a:ext cx="65460" cy="2270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1477"/>
                      <a:pt x="21600" y="1477"/>
                      <a:pt x="21600" y="1477"/>
                    </a:cubicBezTo>
                    <a:cubicBezTo>
                      <a:pt x="21600" y="738"/>
                      <a:pt x="19059" y="0"/>
                      <a:pt x="15882" y="0"/>
                    </a:cubicBezTo>
                    <a:cubicBezTo>
                      <a:pt x="5082" y="0"/>
                      <a:pt x="5082" y="0"/>
                      <a:pt x="5082" y="0"/>
                    </a:cubicBezTo>
                    <a:cubicBezTo>
                      <a:pt x="1906" y="0"/>
                      <a:pt x="0" y="738"/>
                      <a:pt x="0" y="1477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399" name="Freeform 155"/>
              <p:cNvSpPr/>
              <p:nvPr/>
            </p:nvSpPr>
            <p:spPr>
              <a:xfrm>
                <a:off x="189687" y="105525"/>
                <a:ext cx="66794" cy="1215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743"/>
                      <a:pt x="21600" y="2743"/>
                      <a:pt x="21600" y="2743"/>
                    </a:cubicBezTo>
                    <a:cubicBezTo>
                      <a:pt x="21600" y="1371"/>
                      <a:pt x="19059" y="0"/>
                      <a:pt x="15882" y="0"/>
                    </a:cubicBezTo>
                    <a:cubicBezTo>
                      <a:pt x="5082" y="0"/>
                      <a:pt x="5082" y="0"/>
                      <a:pt x="5082" y="0"/>
                    </a:cubicBezTo>
                    <a:cubicBezTo>
                      <a:pt x="2541" y="0"/>
                      <a:pt x="0" y="1371"/>
                      <a:pt x="0" y="2743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400" name="Rectangle 156"/>
              <p:cNvSpPr/>
              <p:nvPr/>
            </p:nvSpPr>
            <p:spPr>
              <a:xfrm>
                <a:off x="-1" y="235095"/>
                <a:ext cx="269840" cy="1736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402" name="Freeform 140"/>
            <p:cNvSpPr/>
            <p:nvPr/>
          </p:nvSpPr>
          <p:spPr>
            <a:xfrm>
              <a:off x="5226486" y="2811932"/>
              <a:ext cx="299471" cy="299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14" y="9064"/>
                  </a:moveTo>
                  <a:cubicBezTo>
                    <a:pt x="19864" y="9064"/>
                    <a:pt x="19864" y="9064"/>
                    <a:pt x="19864" y="9064"/>
                  </a:cubicBezTo>
                  <a:cubicBezTo>
                    <a:pt x="19671" y="8486"/>
                    <a:pt x="19479" y="8100"/>
                    <a:pt x="19479" y="7521"/>
                  </a:cubicBezTo>
                  <a:cubicBezTo>
                    <a:pt x="20443" y="6943"/>
                    <a:pt x="20443" y="6943"/>
                    <a:pt x="20443" y="6943"/>
                  </a:cubicBezTo>
                  <a:cubicBezTo>
                    <a:pt x="20829" y="6750"/>
                    <a:pt x="20829" y="6557"/>
                    <a:pt x="20636" y="6171"/>
                  </a:cubicBezTo>
                  <a:cubicBezTo>
                    <a:pt x="19671" y="4243"/>
                    <a:pt x="19671" y="4243"/>
                    <a:pt x="19671" y="4243"/>
                  </a:cubicBezTo>
                  <a:cubicBezTo>
                    <a:pt x="19479" y="4050"/>
                    <a:pt x="19093" y="3857"/>
                    <a:pt x="18900" y="4050"/>
                  </a:cubicBezTo>
                  <a:cubicBezTo>
                    <a:pt x="17743" y="4821"/>
                    <a:pt x="17743" y="4821"/>
                    <a:pt x="17743" y="4821"/>
                  </a:cubicBezTo>
                  <a:cubicBezTo>
                    <a:pt x="17357" y="4436"/>
                    <a:pt x="16971" y="4050"/>
                    <a:pt x="16779" y="3857"/>
                  </a:cubicBezTo>
                  <a:cubicBezTo>
                    <a:pt x="17357" y="2700"/>
                    <a:pt x="17357" y="2700"/>
                    <a:pt x="17357" y="2700"/>
                  </a:cubicBezTo>
                  <a:cubicBezTo>
                    <a:pt x="17550" y="2314"/>
                    <a:pt x="17357" y="2121"/>
                    <a:pt x="17164" y="1929"/>
                  </a:cubicBezTo>
                  <a:cubicBezTo>
                    <a:pt x="15236" y="771"/>
                    <a:pt x="15236" y="771"/>
                    <a:pt x="15236" y="771"/>
                  </a:cubicBezTo>
                  <a:cubicBezTo>
                    <a:pt x="14850" y="579"/>
                    <a:pt x="14657" y="771"/>
                    <a:pt x="14464" y="964"/>
                  </a:cubicBezTo>
                  <a:cubicBezTo>
                    <a:pt x="13693" y="2121"/>
                    <a:pt x="13693" y="2121"/>
                    <a:pt x="13693" y="2121"/>
                  </a:cubicBezTo>
                  <a:cubicBezTo>
                    <a:pt x="13307" y="1929"/>
                    <a:pt x="12921" y="1929"/>
                    <a:pt x="12343" y="1736"/>
                  </a:cubicBezTo>
                  <a:cubicBezTo>
                    <a:pt x="12343" y="579"/>
                    <a:pt x="12343" y="579"/>
                    <a:pt x="12343" y="579"/>
                  </a:cubicBezTo>
                  <a:cubicBezTo>
                    <a:pt x="12343" y="193"/>
                    <a:pt x="12150" y="0"/>
                    <a:pt x="11764" y="0"/>
                  </a:cubicBezTo>
                  <a:cubicBezTo>
                    <a:pt x="9643" y="0"/>
                    <a:pt x="9643" y="0"/>
                    <a:pt x="9643" y="0"/>
                  </a:cubicBezTo>
                  <a:cubicBezTo>
                    <a:pt x="9257" y="0"/>
                    <a:pt x="9064" y="193"/>
                    <a:pt x="9064" y="579"/>
                  </a:cubicBezTo>
                  <a:cubicBezTo>
                    <a:pt x="9064" y="1929"/>
                    <a:pt x="9064" y="1929"/>
                    <a:pt x="9064" y="1929"/>
                  </a:cubicBezTo>
                  <a:cubicBezTo>
                    <a:pt x="8679" y="1929"/>
                    <a:pt x="8100" y="2121"/>
                    <a:pt x="7714" y="2314"/>
                  </a:cubicBezTo>
                  <a:cubicBezTo>
                    <a:pt x="7136" y="1157"/>
                    <a:pt x="7136" y="1157"/>
                    <a:pt x="7136" y="1157"/>
                  </a:cubicBezTo>
                  <a:cubicBezTo>
                    <a:pt x="6943" y="771"/>
                    <a:pt x="6557" y="771"/>
                    <a:pt x="6364" y="964"/>
                  </a:cubicBezTo>
                  <a:cubicBezTo>
                    <a:pt x="4436" y="2121"/>
                    <a:pt x="4436" y="2121"/>
                    <a:pt x="4436" y="2121"/>
                  </a:cubicBezTo>
                  <a:cubicBezTo>
                    <a:pt x="4050" y="2121"/>
                    <a:pt x="4050" y="2507"/>
                    <a:pt x="4243" y="2700"/>
                  </a:cubicBezTo>
                  <a:cubicBezTo>
                    <a:pt x="4821" y="3857"/>
                    <a:pt x="4821" y="3857"/>
                    <a:pt x="4821" y="3857"/>
                  </a:cubicBezTo>
                  <a:cubicBezTo>
                    <a:pt x="4436" y="4243"/>
                    <a:pt x="4243" y="4629"/>
                    <a:pt x="3857" y="5014"/>
                  </a:cubicBezTo>
                  <a:cubicBezTo>
                    <a:pt x="2700" y="4243"/>
                    <a:pt x="2700" y="4243"/>
                    <a:pt x="2700" y="4243"/>
                  </a:cubicBezTo>
                  <a:cubicBezTo>
                    <a:pt x="2507" y="4243"/>
                    <a:pt x="2121" y="4243"/>
                    <a:pt x="1929" y="4436"/>
                  </a:cubicBezTo>
                  <a:cubicBezTo>
                    <a:pt x="964" y="6364"/>
                    <a:pt x="964" y="6364"/>
                    <a:pt x="964" y="6364"/>
                  </a:cubicBezTo>
                  <a:cubicBezTo>
                    <a:pt x="771" y="6750"/>
                    <a:pt x="771" y="6943"/>
                    <a:pt x="1157" y="7136"/>
                  </a:cubicBezTo>
                  <a:cubicBezTo>
                    <a:pt x="2314" y="7907"/>
                    <a:pt x="2314" y="7907"/>
                    <a:pt x="2314" y="7907"/>
                  </a:cubicBezTo>
                  <a:cubicBezTo>
                    <a:pt x="2121" y="8293"/>
                    <a:pt x="1929" y="8679"/>
                    <a:pt x="1929" y="9257"/>
                  </a:cubicBezTo>
                  <a:cubicBezTo>
                    <a:pt x="579" y="9257"/>
                    <a:pt x="579" y="9257"/>
                    <a:pt x="579" y="9257"/>
                  </a:cubicBezTo>
                  <a:cubicBezTo>
                    <a:pt x="386" y="9257"/>
                    <a:pt x="0" y="9450"/>
                    <a:pt x="0" y="9836"/>
                  </a:cubicBezTo>
                  <a:cubicBezTo>
                    <a:pt x="0" y="11957"/>
                    <a:pt x="0" y="11957"/>
                    <a:pt x="0" y="11957"/>
                  </a:cubicBezTo>
                  <a:cubicBezTo>
                    <a:pt x="0" y="12343"/>
                    <a:pt x="386" y="12536"/>
                    <a:pt x="579" y="12536"/>
                  </a:cubicBezTo>
                  <a:cubicBezTo>
                    <a:pt x="1929" y="12536"/>
                    <a:pt x="1929" y="12536"/>
                    <a:pt x="1929" y="12536"/>
                  </a:cubicBezTo>
                  <a:cubicBezTo>
                    <a:pt x="2121" y="13114"/>
                    <a:pt x="2121" y="13500"/>
                    <a:pt x="2314" y="13886"/>
                  </a:cubicBezTo>
                  <a:cubicBezTo>
                    <a:pt x="1157" y="14464"/>
                    <a:pt x="1157" y="14464"/>
                    <a:pt x="1157" y="14464"/>
                  </a:cubicBezTo>
                  <a:cubicBezTo>
                    <a:pt x="964" y="14657"/>
                    <a:pt x="964" y="15043"/>
                    <a:pt x="964" y="15236"/>
                  </a:cubicBezTo>
                  <a:cubicBezTo>
                    <a:pt x="2121" y="17164"/>
                    <a:pt x="2121" y="17164"/>
                    <a:pt x="2121" y="17164"/>
                  </a:cubicBezTo>
                  <a:cubicBezTo>
                    <a:pt x="2314" y="17550"/>
                    <a:pt x="2700" y="17550"/>
                    <a:pt x="2893" y="17357"/>
                  </a:cubicBezTo>
                  <a:cubicBezTo>
                    <a:pt x="4050" y="16779"/>
                    <a:pt x="4050" y="16779"/>
                    <a:pt x="4050" y="16779"/>
                  </a:cubicBezTo>
                  <a:cubicBezTo>
                    <a:pt x="4436" y="17164"/>
                    <a:pt x="4629" y="17550"/>
                    <a:pt x="5014" y="17743"/>
                  </a:cubicBezTo>
                  <a:cubicBezTo>
                    <a:pt x="4436" y="18900"/>
                    <a:pt x="4436" y="18900"/>
                    <a:pt x="4436" y="18900"/>
                  </a:cubicBezTo>
                  <a:cubicBezTo>
                    <a:pt x="4243" y="19093"/>
                    <a:pt x="4436" y="19479"/>
                    <a:pt x="4629" y="19671"/>
                  </a:cubicBezTo>
                  <a:cubicBezTo>
                    <a:pt x="6557" y="20829"/>
                    <a:pt x="6557" y="20829"/>
                    <a:pt x="6557" y="20829"/>
                  </a:cubicBezTo>
                  <a:cubicBezTo>
                    <a:pt x="6750" y="20829"/>
                    <a:pt x="7136" y="20829"/>
                    <a:pt x="7329" y="20443"/>
                  </a:cubicBezTo>
                  <a:cubicBezTo>
                    <a:pt x="7907" y="19479"/>
                    <a:pt x="7907" y="19479"/>
                    <a:pt x="7907" y="19479"/>
                  </a:cubicBezTo>
                  <a:cubicBezTo>
                    <a:pt x="8486" y="19479"/>
                    <a:pt x="8871" y="19671"/>
                    <a:pt x="9257" y="19671"/>
                  </a:cubicBezTo>
                  <a:cubicBezTo>
                    <a:pt x="9257" y="21021"/>
                    <a:pt x="9257" y="21021"/>
                    <a:pt x="9257" y="21021"/>
                  </a:cubicBezTo>
                  <a:cubicBezTo>
                    <a:pt x="9257" y="21407"/>
                    <a:pt x="9643" y="21600"/>
                    <a:pt x="9836" y="21600"/>
                  </a:cubicBezTo>
                  <a:cubicBezTo>
                    <a:pt x="12150" y="21600"/>
                    <a:pt x="12150" y="21600"/>
                    <a:pt x="12150" y="21600"/>
                  </a:cubicBezTo>
                  <a:cubicBezTo>
                    <a:pt x="12343" y="21600"/>
                    <a:pt x="12729" y="21407"/>
                    <a:pt x="12729" y="21021"/>
                  </a:cubicBezTo>
                  <a:cubicBezTo>
                    <a:pt x="12729" y="19671"/>
                    <a:pt x="12729" y="19671"/>
                    <a:pt x="12729" y="19671"/>
                  </a:cubicBezTo>
                  <a:cubicBezTo>
                    <a:pt x="13114" y="19671"/>
                    <a:pt x="13500" y="19479"/>
                    <a:pt x="14079" y="19286"/>
                  </a:cubicBezTo>
                  <a:cubicBezTo>
                    <a:pt x="14657" y="20443"/>
                    <a:pt x="14657" y="20443"/>
                    <a:pt x="14657" y="20443"/>
                  </a:cubicBezTo>
                  <a:cubicBezTo>
                    <a:pt x="14850" y="20636"/>
                    <a:pt x="15236" y="20829"/>
                    <a:pt x="15429" y="20636"/>
                  </a:cubicBezTo>
                  <a:cubicBezTo>
                    <a:pt x="17357" y="19479"/>
                    <a:pt x="17357" y="19479"/>
                    <a:pt x="17357" y="19479"/>
                  </a:cubicBezTo>
                  <a:cubicBezTo>
                    <a:pt x="17550" y="19286"/>
                    <a:pt x="17743" y="19093"/>
                    <a:pt x="17550" y="18707"/>
                  </a:cubicBezTo>
                  <a:cubicBezTo>
                    <a:pt x="16971" y="17550"/>
                    <a:pt x="16971" y="17550"/>
                    <a:pt x="16971" y="17550"/>
                  </a:cubicBezTo>
                  <a:cubicBezTo>
                    <a:pt x="17164" y="17357"/>
                    <a:pt x="17550" y="16971"/>
                    <a:pt x="17936" y="16586"/>
                  </a:cubicBezTo>
                  <a:cubicBezTo>
                    <a:pt x="18900" y="17164"/>
                    <a:pt x="18900" y="17164"/>
                    <a:pt x="18900" y="17164"/>
                  </a:cubicBezTo>
                  <a:cubicBezTo>
                    <a:pt x="19286" y="17357"/>
                    <a:pt x="19671" y="17357"/>
                    <a:pt x="19671" y="16971"/>
                  </a:cubicBezTo>
                  <a:cubicBezTo>
                    <a:pt x="20829" y="15043"/>
                    <a:pt x="20829" y="15043"/>
                    <a:pt x="20829" y="15043"/>
                  </a:cubicBezTo>
                  <a:cubicBezTo>
                    <a:pt x="21021" y="14850"/>
                    <a:pt x="20829" y="14464"/>
                    <a:pt x="20636" y="14271"/>
                  </a:cubicBezTo>
                  <a:cubicBezTo>
                    <a:pt x="19479" y="13693"/>
                    <a:pt x="19479" y="13693"/>
                    <a:pt x="19479" y="13693"/>
                  </a:cubicBezTo>
                  <a:cubicBezTo>
                    <a:pt x="19671" y="13307"/>
                    <a:pt x="19671" y="12729"/>
                    <a:pt x="19864" y="12343"/>
                  </a:cubicBezTo>
                  <a:cubicBezTo>
                    <a:pt x="21214" y="12343"/>
                    <a:pt x="21214" y="12343"/>
                    <a:pt x="21214" y="12343"/>
                  </a:cubicBezTo>
                  <a:cubicBezTo>
                    <a:pt x="21407" y="12343"/>
                    <a:pt x="21600" y="12150"/>
                    <a:pt x="21600" y="11764"/>
                  </a:cubicBezTo>
                  <a:cubicBezTo>
                    <a:pt x="21600" y="9450"/>
                    <a:pt x="21600" y="9450"/>
                    <a:pt x="21600" y="9450"/>
                  </a:cubicBezTo>
                  <a:cubicBezTo>
                    <a:pt x="21600" y="9257"/>
                    <a:pt x="21407" y="9064"/>
                    <a:pt x="21214" y="9064"/>
                  </a:cubicBezTo>
                  <a:close/>
                  <a:moveTo>
                    <a:pt x="10800" y="16586"/>
                  </a:moveTo>
                  <a:cubicBezTo>
                    <a:pt x="7714" y="16586"/>
                    <a:pt x="5014" y="13886"/>
                    <a:pt x="5014" y="10800"/>
                  </a:cubicBezTo>
                  <a:cubicBezTo>
                    <a:pt x="5014" y="7521"/>
                    <a:pt x="7714" y="5014"/>
                    <a:pt x="10800" y="5014"/>
                  </a:cubicBezTo>
                  <a:cubicBezTo>
                    <a:pt x="14079" y="5014"/>
                    <a:pt x="16586" y="7521"/>
                    <a:pt x="16586" y="10800"/>
                  </a:cubicBezTo>
                  <a:cubicBezTo>
                    <a:pt x="16586" y="13886"/>
                    <a:pt x="14079" y="16586"/>
                    <a:pt x="10800" y="1658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11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grpSp>
          <p:nvGrpSpPr>
            <p:cNvPr id="408" name="组合 47"/>
            <p:cNvGrpSpPr/>
            <p:nvPr/>
          </p:nvGrpSpPr>
          <p:grpSpPr>
            <a:xfrm>
              <a:off x="5247328" y="3718714"/>
              <a:ext cx="264498" cy="257808"/>
              <a:chOff x="-1" y="-1"/>
              <a:chExt cx="264497" cy="257807"/>
            </a:xfrm>
          </p:grpSpPr>
          <p:sp>
            <p:nvSpPr>
              <p:cNvPr id="403" name="Freeform 104"/>
              <p:cNvSpPr/>
              <p:nvPr/>
            </p:nvSpPr>
            <p:spPr>
              <a:xfrm>
                <a:off x="69463" y="132241"/>
                <a:ext cx="36070" cy="828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505" y="21600"/>
                    </a:move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0"/>
                      <a:pt x="21600" y="0"/>
                      <a:pt x="21600" y="0"/>
                    </a:cubicBezTo>
                    <a:cubicBezTo>
                      <a:pt x="13642" y="0"/>
                      <a:pt x="13642" y="0"/>
                      <a:pt x="13642" y="0"/>
                    </a:cubicBezTo>
                    <a:cubicBezTo>
                      <a:pt x="13642" y="1005"/>
                      <a:pt x="13642" y="1507"/>
                      <a:pt x="12505" y="2009"/>
                    </a:cubicBezTo>
                    <a:cubicBezTo>
                      <a:pt x="11368" y="2512"/>
                      <a:pt x="10232" y="3014"/>
                      <a:pt x="9095" y="3516"/>
                    </a:cubicBezTo>
                    <a:cubicBezTo>
                      <a:pt x="7958" y="4019"/>
                      <a:pt x="6821" y="4019"/>
                      <a:pt x="4547" y="4019"/>
                    </a:cubicBezTo>
                    <a:cubicBezTo>
                      <a:pt x="3411" y="4521"/>
                      <a:pt x="1137" y="4521"/>
                      <a:pt x="0" y="4521"/>
                    </a:cubicBezTo>
                    <a:cubicBezTo>
                      <a:pt x="0" y="7535"/>
                      <a:pt x="0" y="7535"/>
                      <a:pt x="0" y="7535"/>
                    </a:cubicBezTo>
                    <a:cubicBezTo>
                      <a:pt x="12505" y="7535"/>
                      <a:pt x="12505" y="7535"/>
                      <a:pt x="12505" y="7535"/>
                    </a:cubicBezTo>
                    <a:lnTo>
                      <a:pt x="12505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404" name="Freeform 105"/>
              <p:cNvSpPr/>
              <p:nvPr/>
            </p:nvSpPr>
            <p:spPr>
              <a:xfrm>
                <a:off x="125567" y="132241"/>
                <a:ext cx="60116" cy="828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632" y="17079"/>
                    </a:moveTo>
                    <a:cubicBezTo>
                      <a:pt x="13935" y="17581"/>
                      <a:pt x="13239" y="17581"/>
                      <a:pt x="12542" y="18084"/>
                    </a:cubicBezTo>
                    <a:cubicBezTo>
                      <a:pt x="11845" y="18084"/>
                      <a:pt x="11148" y="18084"/>
                      <a:pt x="10452" y="18084"/>
                    </a:cubicBezTo>
                    <a:cubicBezTo>
                      <a:pt x="9058" y="18084"/>
                      <a:pt x="8361" y="18084"/>
                      <a:pt x="7665" y="17581"/>
                    </a:cubicBezTo>
                    <a:cubicBezTo>
                      <a:pt x="6271" y="17079"/>
                      <a:pt x="6271" y="16074"/>
                      <a:pt x="5574" y="15070"/>
                    </a:cubicBezTo>
                    <a:cubicBezTo>
                      <a:pt x="0" y="15070"/>
                      <a:pt x="0" y="15070"/>
                      <a:pt x="0" y="15070"/>
                    </a:cubicBezTo>
                    <a:cubicBezTo>
                      <a:pt x="0" y="16074"/>
                      <a:pt x="0" y="17079"/>
                      <a:pt x="697" y="18084"/>
                    </a:cubicBezTo>
                    <a:cubicBezTo>
                      <a:pt x="1394" y="19088"/>
                      <a:pt x="2090" y="19591"/>
                      <a:pt x="3484" y="20093"/>
                    </a:cubicBezTo>
                    <a:cubicBezTo>
                      <a:pt x="4181" y="20595"/>
                      <a:pt x="5574" y="21098"/>
                      <a:pt x="6968" y="21600"/>
                    </a:cubicBezTo>
                    <a:cubicBezTo>
                      <a:pt x="7665" y="21600"/>
                      <a:pt x="9058" y="21600"/>
                      <a:pt x="10452" y="21600"/>
                    </a:cubicBezTo>
                    <a:cubicBezTo>
                      <a:pt x="12542" y="21600"/>
                      <a:pt x="13935" y="21600"/>
                      <a:pt x="15329" y="21098"/>
                    </a:cubicBezTo>
                    <a:cubicBezTo>
                      <a:pt x="16026" y="21098"/>
                      <a:pt x="17419" y="20595"/>
                      <a:pt x="18813" y="19591"/>
                    </a:cubicBezTo>
                    <a:cubicBezTo>
                      <a:pt x="19510" y="19088"/>
                      <a:pt x="20206" y="18084"/>
                      <a:pt x="20903" y="17079"/>
                    </a:cubicBezTo>
                    <a:cubicBezTo>
                      <a:pt x="21600" y="16074"/>
                      <a:pt x="21600" y="15070"/>
                      <a:pt x="21600" y="14065"/>
                    </a:cubicBezTo>
                    <a:cubicBezTo>
                      <a:pt x="21600" y="13060"/>
                      <a:pt x="21600" y="12056"/>
                      <a:pt x="20903" y="11553"/>
                    </a:cubicBezTo>
                    <a:cubicBezTo>
                      <a:pt x="20903" y="10549"/>
                      <a:pt x="20206" y="9544"/>
                      <a:pt x="19510" y="9042"/>
                    </a:cubicBezTo>
                    <a:cubicBezTo>
                      <a:pt x="18813" y="8540"/>
                      <a:pt x="17419" y="8037"/>
                      <a:pt x="16723" y="7535"/>
                    </a:cubicBezTo>
                    <a:cubicBezTo>
                      <a:pt x="15329" y="7033"/>
                      <a:pt x="13935" y="7033"/>
                      <a:pt x="12542" y="7033"/>
                    </a:cubicBezTo>
                    <a:cubicBezTo>
                      <a:pt x="11148" y="7033"/>
                      <a:pt x="10452" y="7033"/>
                      <a:pt x="9755" y="7033"/>
                    </a:cubicBezTo>
                    <a:cubicBezTo>
                      <a:pt x="8361" y="7535"/>
                      <a:pt x="7665" y="8037"/>
                      <a:pt x="6968" y="8540"/>
                    </a:cubicBezTo>
                    <a:cubicBezTo>
                      <a:pt x="6968" y="8540"/>
                      <a:pt x="6968" y="8540"/>
                      <a:pt x="6968" y="8540"/>
                    </a:cubicBezTo>
                    <a:cubicBezTo>
                      <a:pt x="7665" y="3516"/>
                      <a:pt x="7665" y="3516"/>
                      <a:pt x="7665" y="3516"/>
                    </a:cubicBezTo>
                    <a:cubicBezTo>
                      <a:pt x="20206" y="3516"/>
                      <a:pt x="20206" y="3516"/>
                      <a:pt x="20206" y="3516"/>
                    </a:cubicBezTo>
                    <a:cubicBezTo>
                      <a:pt x="20206" y="0"/>
                      <a:pt x="20206" y="0"/>
                      <a:pt x="20206" y="0"/>
                    </a:cubicBezTo>
                    <a:cubicBezTo>
                      <a:pt x="3484" y="0"/>
                      <a:pt x="3484" y="0"/>
                      <a:pt x="3484" y="0"/>
                    </a:cubicBezTo>
                    <a:cubicBezTo>
                      <a:pt x="697" y="12056"/>
                      <a:pt x="697" y="12056"/>
                      <a:pt x="697" y="12056"/>
                    </a:cubicBezTo>
                    <a:cubicBezTo>
                      <a:pt x="6271" y="12056"/>
                      <a:pt x="6271" y="12056"/>
                      <a:pt x="6271" y="12056"/>
                    </a:cubicBezTo>
                    <a:cubicBezTo>
                      <a:pt x="6968" y="11051"/>
                      <a:pt x="7665" y="11051"/>
                      <a:pt x="8361" y="10549"/>
                    </a:cubicBezTo>
                    <a:cubicBezTo>
                      <a:pt x="9058" y="10549"/>
                      <a:pt x="9755" y="10047"/>
                      <a:pt x="10452" y="10047"/>
                    </a:cubicBezTo>
                    <a:cubicBezTo>
                      <a:pt x="11148" y="10047"/>
                      <a:pt x="12542" y="10047"/>
                      <a:pt x="12542" y="10549"/>
                    </a:cubicBezTo>
                    <a:cubicBezTo>
                      <a:pt x="13239" y="10549"/>
                      <a:pt x="13935" y="11051"/>
                      <a:pt x="14632" y="11553"/>
                    </a:cubicBezTo>
                    <a:cubicBezTo>
                      <a:pt x="14632" y="11553"/>
                      <a:pt x="15329" y="12056"/>
                      <a:pt x="15329" y="12558"/>
                    </a:cubicBezTo>
                    <a:cubicBezTo>
                      <a:pt x="16026" y="13060"/>
                      <a:pt x="16026" y="13563"/>
                      <a:pt x="16026" y="14065"/>
                    </a:cubicBezTo>
                    <a:cubicBezTo>
                      <a:pt x="16026" y="14567"/>
                      <a:pt x="15329" y="15070"/>
                      <a:pt x="15329" y="15572"/>
                    </a:cubicBezTo>
                    <a:cubicBezTo>
                      <a:pt x="15329" y="16074"/>
                      <a:pt x="14632" y="16577"/>
                      <a:pt x="14632" y="1707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405" name="Freeform 106"/>
              <p:cNvSpPr/>
              <p:nvPr/>
            </p:nvSpPr>
            <p:spPr>
              <a:xfrm>
                <a:off x="48090" y="-2"/>
                <a:ext cx="30727" cy="53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050" y="21600"/>
                    </a:moveTo>
                    <a:cubicBezTo>
                      <a:pt x="17550" y="21600"/>
                      <a:pt x="17550" y="21600"/>
                      <a:pt x="17550" y="21600"/>
                    </a:cubicBezTo>
                    <a:cubicBezTo>
                      <a:pt x="18900" y="21600"/>
                      <a:pt x="21600" y="20829"/>
                      <a:pt x="21600" y="19286"/>
                    </a:cubicBezTo>
                    <a:cubicBezTo>
                      <a:pt x="21600" y="2314"/>
                      <a:pt x="21600" y="2314"/>
                      <a:pt x="21600" y="2314"/>
                    </a:cubicBezTo>
                    <a:cubicBezTo>
                      <a:pt x="21600" y="1543"/>
                      <a:pt x="18900" y="0"/>
                      <a:pt x="17550" y="0"/>
                    </a:cubicBezTo>
                    <a:cubicBezTo>
                      <a:pt x="4050" y="0"/>
                      <a:pt x="4050" y="0"/>
                      <a:pt x="4050" y="0"/>
                    </a:cubicBezTo>
                    <a:cubicBezTo>
                      <a:pt x="1350" y="0"/>
                      <a:pt x="0" y="1543"/>
                      <a:pt x="0" y="2314"/>
                    </a:cubicBezTo>
                    <a:cubicBezTo>
                      <a:pt x="0" y="19286"/>
                      <a:pt x="0" y="19286"/>
                      <a:pt x="0" y="19286"/>
                    </a:cubicBezTo>
                    <a:cubicBezTo>
                      <a:pt x="0" y="20829"/>
                      <a:pt x="1350" y="21600"/>
                      <a:pt x="405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406" name="Freeform 107"/>
              <p:cNvSpPr/>
              <p:nvPr/>
            </p:nvSpPr>
            <p:spPr>
              <a:xfrm>
                <a:off x="185680" y="-2"/>
                <a:ext cx="30727" cy="534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050" y="21600"/>
                    </a:moveTo>
                    <a:cubicBezTo>
                      <a:pt x="17550" y="21600"/>
                      <a:pt x="17550" y="21600"/>
                      <a:pt x="17550" y="21600"/>
                    </a:cubicBezTo>
                    <a:cubicBezTo>
                      <a:pt x="18900" y="21600"/>
                      <a:pt x="21600" y="20829"/>
                      <a:pt x="21600" y="19286"/>
                    </a:cubicBezTo>
                    <a:cubicBezTo>
                      <a:pt x="21600" y="2314"/>
                      <a:pt x="21600" y="2314"/>
                      <a:pt x="21600" y="2314"/>
                    </a:cubicBezTo>
                    <a:cubicBezTo>
                      <a:pt x="21600" y="1543"/>
                      <a:pt x="18900" y="0"/>
                      <a:pt x="17550" y="0"/>
                    </a:cubicBezTo>
                    <a:cubicBezTo>
                      <a:pt x="4050" y="0"/>
                      <a:pt x="4050" y="0"/>
                      <a:pt x="4050" y="0"/>
                    </a:cubicBezTo>
                    <a:cubicBezTo>
                      <a:pt x="1350" y="0"/>
                      <a:pt x="0" y="1543"/>
                      <a:pt x="0" y="2314"/>
                    </a:cubicBezTo>
                    <a:cubicBezTo>
                      <a:pt x="0" y="19286"/>
                      <a:pt x="0" y="19286"/>
                      <a:pt x="0" y="19286"/>
                    </a:cubicBezTo>
                    <a:cubicBezTo>
                      <a:pt x="0" y="20829"/>
                      <a:pt x="1350" y="21600"/>
                      <a:pt x="405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407" name="Freeform 108"/>
              <p:cNvSpPr/>
              <p:nvPr/>
            </p:nvSpPr>
            <p:spPr>
              <a:xfrm>
                <a:off x="-2" y="21373"/>
                <a:ext cx="264499" cy="236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077" y="0"/>
                    </a:moveTo>
                    <a:cubicBezTo>
                      <a:pt x="18447" y="0"/>
                      <a:pt x="18447" y="0"/>
                      <a:pt x="18447" y="0"/>
                    </a:cubicBezTo>
                    <a:cubicBezTo>
                      <a:pt x="18447" y="2479"/>
                      <a:pt x="18447" y="2479"/>
                      <a:pt x="18447" y="2479"/>
                    </a:cubicBezTo>
                    <a:cubicBezTo>
                      <a:pt x="18447" y="3364"/>
                      <a:pt x="17816" y="4072"/>
                      <a:pt x="17185" y="4072"/>
                    </a:cubicBezTo>
                    <a:cubicBezTo>
                      <a:pt x="15609" y="4072"/>
                      <a:pt x="15609" y="4072"/>
                      <a:pt x="15609" y="4072"/>
                    </a:cubicBezTo>
                    <a:cubicBezTo>
                      <a:pt x="14820" y="4072"/>
                      <a:pt x="14190" y="3364"/>
                      <a:pt x="14190" y="2479"/>
                    </a:cubicBezTo>
                    <a:cubicBezTo>
                      <a:pt x="14190" y="0"/>
                      <a:pt x="14190" y="0"/>
                      <a:pt x="14190" y="0"/>
                    </a:cubicBezTo>
                    <a:cubicBezTo>
                      <a:pt x="7253" y="0"/>
                      <a:pt x="7253" y="0"/>
                      <a:pt x="7253" y="0"/>
                    </a:cubicBezTo>
                    <a:cubicBezTo>
                      <a:pt x="7253" y="2479"/>
                      <a:pt x="7253" y="2479"/>
                      <a:pt x="7253" y="2479"/>
                    </a:cubicBezTo>
                    <a:cubicBezTo>
                      <a:pt x="7253" y="3364"/>
                      <a:pt x="6622" y="4072"/>
                      <a:pt x="5991" y="4072"/>
                    </a:cubicBezTo>
                    <a:cubicBezTo>
                      <a:pt x="4415" y="4072"/>
                      <a:pt x="4415" y="4072"/>
                      <a:pt x="4415" y="4072"/>
                    </a:cubicBezTo>
                    <a:cubicBezTo>
                      <a:pt x="3626" y="4072"/>
                      <a:pt x="3153" y="3364"/>
                      <a:pt x="3153" y="2479"/>
                    </a:cubicBezTo>
                    <a:cubicBezTo>
                      <a:pt x="3153" y="0"/>
                      <a:pt x="3153" y="0"/>
                      <a:pt x="3153" y="0"/>
                    </a:cubicBezTo>
                    <a:cubicBezTo>
                      <a:pt x="2523" y="0"/>
                      <a:pt x="2523" y="0"/>
                      <a:pt x="2523" y="0"/>
                    </a:cubicBezTo>
                    <a:cubicBezTo>
                      <a:pt x="1104" y="0"/>
                      <a:pt x="0" y="1239"/>
                      <a:pt x="0" y="2833"/>
                    </a:cubicBezTo>
                    <a:cubicBezTo>
                      <a:pt x="0" y="8144"/>
                      <a:pt x="0" y="8144"/>
                      <a:pt x="0" y="8144"/>
                    </a:cubicBezTo>
                    <a:cubicBezTo>
                      <a:pt x="0" y="18767"/>
                      <a:pt x="0" y="18767"/>
                      <a:pt x="0" y="18767"/>
                    </a:cubicBezTo>
                    <a:cubicBezTo>
                      <a:pt x="0" y="20361"/>
                      <a:pt x="1104" y="21600"/>
                      <a:pt x="2523" y="21600"/>
                    </a:cubicBezTo>
                    <a:cubicBezTo>
                      <a:pt x="19077" y="21600"/>
                      <a:pt x="19077" y="21600"/>
                      <a:pt x="19077" y="21600"/>
                    </a:cubicBezTo>
                    <a:cubicBezTo>
                      <a:pt x="20339" y="21600"/>
                      <a:pt x="21600" y="20361"/>
                      <a:pt x="21600" y="18767"/>
                    </a:cubicBezTo>
                    <a:cubicBezTo>
                      <a:pt x="21600" y="8144"/>
                      <a:pt x="21600" y="8144"/>
                      <a:pt x="21600" y="8144"/>
                    </a:cubicBezTo>
                    <a:cubicBezTo>
                      <a:pt x="21600" y="2833"/>
                      <a:pt x="21600" y="2833"/>
                      <a:pt x="21600" y="2833"/>
                    </a:cubicBezTo>
                    <a:cubicBezTo>
                      <a:pt x="21600" y="1239"/>
                      <a:pt x="20339" y="0"/>
                      <a:pt x="19077" y="0"/>
                    </a:cubicBezTo>
                    <a:close/>
                    <a:moveTo>
                      <a:pt x="20023" y="18767"/>
                    </a:moveTo>
                    <a:cubicBezTo>
                      <a:pt x="20023" y="19298"/>
                      <a:pt x="19550" y="19830"/>
                      <a:pt x="19077" y="19830"/>
                    </a:cubicBezTo>
                    <a:cubicBezTo>
                      <a:pt x="2523" y="19830"/>
                      <a:pt x="2523" y="19830"/>
                      <a:pt x="2523" y="19830"/>
                    </a:cubicBezTo>
                    <a:cubicBezTo>
                      <a:pt x="2050" y="19830"/>
                      <a:pt x="1577" y="19298"/>
                      <a:pt x="1577" y="18767"/>
                    </a:cubicBezTo>
                    <a:cubicBezTo>
                      <a:pt x="1577" y="8144"/>
                      <a:pt x="1577" y="8144"/>
                      <a:pt x="1577" y="8144"/>
                    </a:cubicBezTo>
                    <a:cubicBezTo>
                      <a:pt x="20023" y="8144"/>
                      <a:pt x="20023" y="8144"/>
                      <a:pt x="20023" y="8144"/>
                    </a:cubicBezTo>
                    <a:lnTo>
                      <a:pt x="20023" y="1876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11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</p:grpSp>
      <p:pic>
        <p:nvPicPr>
          <p:cNvPr id="41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70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11" name="TextBox 3"/>
          <p:cNvSpPr txBox="1"/>
          <p:nvPr/>
        </p:nvSpPr>
        <p:spPr>
          <a:xfrm>
            <a:off x="1100364" y="618593"/>
            <a:ext cx="4593426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en-US" altLang="zh-CN" b="1" i="0" dirty="0" err="1">
                <a:effectLst/>
                <a:latin typeface="system-ui"/>
              </a:rPr>
              <a:t>Flink</a:t>
            </a:r>
            <a:r>
              <a:rPr lang="en-US" altLang="zh-CN" b="1" i="0" dirty="0">
                <a:effectLst/>
                <a:latin typeface="system-ui"/>
              </a:rPr>
              <a:t> SQL </a:t>
            </a:r>
            <a:r>
              <a:rPr lang="zh-CN" altLang="en-US" b="1" i="0" dirty="0">
                <a:effectLst/>
                <a:latin typeface="system-ui"/>
              </a:rPr>
              <a:t>和动态表（</a:t>
            </a:r>
            <a:r>
              <a:rPr lang="en-US" altLang="zh-CN" b="1" i="0" dirty="0">
                <a:effectLst/>
                <a:latin typeface="system-ui"/>
              </a:rPr>
              <a:t>Dynamic Table</a:t>
            </a:r>
            <a:r>
              <a:rPr lang="zh-CN" altLang="en-US" b="1" i="0" dirty="0">
                <a:effectLst/>
                <a:latin typeface="system-ui"/>
              </a:rPr>
              <a:t>）</a:t>
            </a:r>
            <a:endParaRPr dirty="0"/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3030" y="645350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563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15" name="TextBox 3"/>
          <p:cNvSpPr txBox="1"/>
          <p:nvPr/>
        </p:nvSpPr>
        <p:spPr>
          <a:xfrm>
            <a:off x="1100364" y="504293"/>
            <a:ext cx="3264245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effectLst/>
                <a:latin typeface="system-ui"/>
              </a:rPr>
              <a:t>流批一体的 </a:t>
            </a:r>
            <a:r>
              <a:rPr lang="en-US" altLang="zh-CN" b="1" i="0" dirty="0">
                <a:effectLst/>
                <a:latin typeface="system-ui"/>
              </a:rPr>
              <a:t>DAG Scheduler</a:t>
            </a:r>
            <a:endParaRPr dirty="0"/>
          </a:p>
        </p:txBody>
      </p:sp>
      <p:grpSp>
        <p:nvGrpSpPr>
          <p:cNvPr id="423" name="Group 38"/>
          <p:cNvGrpSpPr/>
          <p:nvPr/>
        </p:nvGrpSpPr>
        <p:grpSpPr>
          <a:xfrm>
            <a:off x="244299" y="1862531"/>
            <a:ext cx="6546855" cy="3749683"/>
            <a:chOff x="0" y="0"/>
            <a:chExt cx="6546852" cy="3749682"/>
          </a:xfrm>
        </p:grpSpPr>
        <p:sp>
          <p:nvSpPr>
            <p:cNvPr id="416" name="Freeform 39"/>
            <p:cNvSpPr/>
            <p:nvPr/>
          </p:nvSpPr>
          <p:spPr>
            <a:xfrm>
              <a:off x="-1" y="3604168"/>
              <a:ext cx="3297676" cy="145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862"/>
                  </a:moveTo>
                  <a:cubicBezTo>
                    <a:pt x="0" y="12738"/>
                    <a:pt x="732" y="21600"/>
                    <a:pt x="1904" y="21600"/>
                  </a:cubicBezTo>
                  <a:cubicBezTo>
                    <a:pt x="3075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7" name="Freeform 40"/>
            <p:cNvSpPr/>
            <p:nvPr/>
          </p:nvSpPr>
          <p:spPr>
            <a:xfrm>
              <a:off x="3249176" y="3604168"/>
              <a:ext cx="3297677" cy="145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8862"/>
                  </a:moveTo>
                  <a:cubicBezTo>
                    <a:pt x="21600" y="12738"/>
                    <a:pt x="20867" y="21600"/>
                    <a:pt x="19694" y="21600"/>
                  </a:cubicBezTo>
                  <a:cubicBezTo>
                    <a:pt x="18521" y="21600"/>
                    <a:pt x="0" y="21600"/>
                    <a:pt x="0" y="2160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21600" y="8862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18" name="Freeform 41"/>
            <p:cNvSpPr/>
            <p:nvPr/>
          </p:nvSpPr>
          <p:spPr>
            <a:xfrm>
              <a:off x="663575" y="-2"/>
              <a:ext cx="5272091" cy="35972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1" y="21600"/>
                  </a:moveTo>
                  <a:cubicBezTo>
                    <a:pt x="275" y="21600"/>
                    <a:pt x="0" y="21197"/>
                    <a:pt x="0" y="20704"/>
                  </a:cubicBezTo>
                  <a:cubicBezTo>
                    <a:pt x="0" y="896"/>
                    <a:pt x="0" y="896"/>
                    <a:pt x="0" y="896"/>
                  </a:cubicBezTo>
                  <a:cubicBezTo>
                    <a:pt x="0" y="403"/>
                    <a:pt x="275" y="0"/>
                    <a:pt x="611" y="0"/>
                  </a:cubicBezTo>
                  <a:cubicBezTo>
                    <a:pt x="20974" y="0"/>
                    <a:pt x="20974" y="0"/>
                    <a:pt x="20974" y="0"/>
                  </a:cubicBezTo>
                  <a:cubicBezTo>
                    <a:pt x="21325" y="0"/>
                    <a:pt x="21600" y="403"/>
                    <a:pt x="21600" y="896"/>
                  </a:cubicBezTo>
                  <a:cubicBezTo>
                    <a:pt x="21600" y="20704"/>
                    <a:pt x="21600" y="20704"/>
                    <a:pt x="21600" y="20704"/>
                  </a:cubicBezTo>
                  <a:cubicBezTo>
                    <a:pt x="21600" y="21197"/>
                    <a:pt x="21325" y="21600"/>
                    <a:pt x="20974" y="21600"/>
                  </a:cubicBezTo>
                  <a:lnTo>
                    <a:pt x="611" y="21600"/>
                  </a:lnTo>
                  <a:close/>
                </a:path>
              </a:pathLst>
            </a:custGeom>
            <a:solidFill>
              <a:srgbClr val="404040"/>
            </a:solidFill>
            <a:ln w="31750" cap="flat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419" name="Rectangle 42"/>
            <p:cNvSpPr/>
            <p:nvPr/>
          </p:nvSpPr>
          <p:spPr>
            <a:xfrm>
              <a:off x="0" y="3544891"/>
              <a:ext cx="6546852" cy="119065"/>
            </a:xfrm>
            <a:prstGeom prst="rect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420" name="Freeform 43"/>
            <p:cNvSpPr/>
            <p:nvPr/>
          </p:nvSpPr>
          <p:spPr>
            <a:xfrm>
              <a:off x="2801526" y="3544472"/>
              <a:ext cx="940063" cy="671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71" y="12000"/>
                    <a:pt x="943" y="21600"/>
                    <a:pt x="1886" y="21600"/>
                  </a:cubicBezTo>
                  <a:cubicBezTo>
                    <a:pt x="19714" y="21600"/>
                    <a:pt x="19714" y="21600"/>
                    <a:pt x="19714" y="21600"/>
                  </a:cubicBezTo>
                  <a:cubicBezTo>
                    <a:pt x="20657" y="21600"/>
                    <a:pt x="21429" y="12000"/>
                    <a:pt x="216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  <p:sp>
          <p:nvSpPr>
            <p:cNvPr id="421" name="Rectangle 44"/>
            <p:cNvSpPr/>
            <p:nvPr/>
          </p:nvSpPr>
          <p:spPr>
            <a:xfrm>
              <a:off x="839788" y="227013"/>
              <a:ext cx="4919665" cy="3108330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422" name="Oval 45"/>
            <p:cNvSpPr/>
            <p:nvPr/>
          </p:nvSpPr>
          <p:spPr>
            <a:xfrm>
              <a:off x="3271838" y="82550"/>
              <a:ext cx="60329" cy="61917"/>
            </a:xfrm>
            <a:prstGeom prst="ellipse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426" name="Oval 4"/>
          <p:cNvGrpSpPr/>
          <p:nvPr/>
        </p:nvGrpSpPr>
        <p:grpSpPr>
          <a:xfrm>
            <a:off x="6620790" y="1867813"/>
            <a:ext cx="676223" cy="676223"/>
            <a:chOff x="0" y="-1"/>
            <a:chExt cx="676221" cy="676221"/>
          </a:xfrm>
        </p:grpSpPr>
        <p:sp>
          <p:nvSpPr>
            <p:cNvPr id="424" name="圆形"/>
            <p:cNvSpPr/>
            <p:nvPr/>
          </p:nvSpPr>
          <p:spPr>
            <a:xfrm>
              <a:off x="-1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25" name="01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429" name="组合 13"/>
          <p:cNvGrpSpPr/>
          <p:nvPr/>
        </p:nvGrpSpPr>
        <p:grpSpPr>
          <a:xfrm>
            <a:off x="7413296" y="1844822"/>
            <a:ext cx="4271828" cy="725318"/>
            <a:chOff x="-1" y="-1"/>
            <a:chExt cx="4271827" cy="725317"/>
          </a:xfrm>
        </p:grpSpPr>
        <p:sp>
          <p:nvSpPr>
            <p:cNvPr id="427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28" name="Rectangle 5"/>
            <p:cNvSpPr txBox="1"/>
            <p:nvPr/>
          </p:nvSpPr>
          <p:spPr>
            <a:xfrm>
              <a:off x="26287" y="369716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32" name="Oval 4"/>
          <p:cNvGrpSpPr/>
          <p:nvPr/>
        </p:nvGrpSpPr>
        <p:grpSpPr>
          <a:xfrm>
            <a:off x="6623727" y="2860797"/>
            <a:ext cx="676223" cy="676223"/>
            <a:chOff x="-1" y="-1"/>
            <a:chExt cx="676221" cy="676221"/>
          </a:xfrm>
        </p:grpSpPr>
        <p:sp>
          <p:nvSpPr>
            <p:cNvPr id="430" name="圆形"/>
            <p:cNvSpPr/>
            <p:nvPr/>
          </p:nvSpPr>
          <p:spPr>
            <a:xfrm>
              <a:off x="-2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31" name="02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435" name="组合 17"/>
          <p:cNvGrpSpPr/>
          <p:nvPr/>
        </p:nvGrpSpPr>
        <p:grpSpPr>
          <a:xfrm>
            <a:off x="7416233" y="2837805"/>
            <a:ext cx="4271828" cy="725318"/>
            <a:chOff x="-1" y="-1"/>
            <a:chExt cx="4271827" cy="725317"/>
          </a:xfrm>
        </p:grpSpPr>
        <p:sp>
          <p:nvSpPr>
            <p:cNvPr id="433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34" name="Rectangle 5"/>
            <p:cNvSpPr txBox="1"/>
            <p:nvPr/>
          </p:nvSpPr>
          <p:spPr>
            <a:xfrm>
              <a:off x="26287" y="369716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38" name="Oval 4"/>
          <p:cNvGrpSpPr/>
          <p:nvPr/>
        </p:nvGrpSpPr>
        <p:grpSpPr>
          <a:xfrm>
            <a:off x="6647497" y="3866795"/>
            <a:ext cx="676223" cy="676223"/>
            <a:chOff x="-1" y="-1"/>
            <a:chExt cx="676221" cy="676221"/>
          </a:xfrm>
        </p:grpSpPr>
        <p:sp>
          <p:nvSpPr>
            <p:cNvPr id="436" name="圆形"/>
            <p:cNvSpPr/>
            <p:nvPr/>
          </p:nvSpPr>
          <p:spPr>
            <a:xfrm>
              <a:off x="-2" y="-2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37" name="03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441" name="组合 21"/>
          <p:cNvGrpSpPr/>
          <p:nvPr/>
        </p:nvGrpSpPr>
        <p:grpSpPr>
          <a:xfrm>
            <a:off x="7440002" y="3843805"/>
            <a:ext cx="4271829" cy="725317"/>
            <a:chOff x="-1" y="0"/>
            <a:chExt cx="4271827" cy="725316"/>
          </a:xfrm>
        </p:grpSpPr>
        <p:sp>
          <p:nvSpPr>
            <p:cNvPr id="439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40" name="Rectangle 5"/>
            <p:cNvSpPr txBox="1"/>
            <p:nvPr/>
          </p:nvSpPr>
          <p:spPr>
            <a:xfrm>
              <a:off x="26287" y="369715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grpSp>
        <p:nvGrpSpPr>
          <p:cNvPr id="444" name="Oval 4"/>
          <p:cNvGrpSpPr/>
          <p:nvPr/>
        </p:nvGrpSpPr>
        <p:grpSpPr>
          <a:xfrm>
            <a:off x="6647497" y="4890033"/>
            <a:ext cx="676223" cy="676223"/>
            <a:chOff x="-1" y="0"/>
            <a:chExt cx="676221" cy="676221"/>
          </a:xfrm>
        </p:grpSpPr>
        <p:sp>
          <p:nvSpPr>
            <p:cNvPr id="442" name="圆形"/>
            <p:cNvSpPr/>
            <p:nvPr/>
          </p:nvSpPr>
          <p:spPr>
            <a:xfrm>
              <a:off x="-2" y="-1"/>
              <a:ext cx="676223" cy="676223"/>
            </a:xfrm>
            <a:prstGeom prst="ellipse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43" name="04"/>
            <p:cNvSpPr txBox="1"/>
            <p:nvPr/>
          </p:nvSpPr>
          <p:spPr>
            <a:xfrm>
              <a:off x="144749" y="152687"/>
              <a:ext cx="386720" cy="370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04</a:t>
              </a:r>
            </a:p>
          </p:txBody>
        </p:sp>
      </p:grpSp>
      <p:grpSp>
        <p:nvGrpSpPr>
          <p:cNvPr id="447" name="组合 25"/>
          <p:cNvGrpSpPr/>
          <p:nvPr/>
        </p:nvGrpSpPr>
        <p:grpSpPr>
          <a:xfrm>
            <a:off x="7440002" y="4867044"/>
            <a:ext cx="4271829" cy="725317"/>
            <a:chOff x="-1" y="0"/>
            <a:chExt cx="4271827" cy="725316"/>
          </a:xfrm>
        </p:grpSpPr>
        <p:sp>
          <p:nvSpPr>
            <p:cNvPr id="445" name="Text Box 7"/>
            <p:cNvSpPr txBox="1"/>
            <p:nvPr/>
          </p:nvSpPr>
          <p:spPr>
            <a:xfrm>
              <a:off x="-2" y="-2"/>
              <a:ext cx="2068804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添加标题内容</a:t>
              </a:r>
            </a:p>
          </p:txBody>
        </p:sp>
        <p:sp>
          <p:nvSpPr>
            <p:cNvPr id="446" name="Rectangle 5"/>
            <p:cNvSpPr txBox="1"/>
            <p:nvPr/>
          </p:nvSpPr>
          <p:spPr>
            <a:xfrm>
              <a:off x="26287" y="369715"/>
              <a:ext cx="4245540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 。</a:t>
              </a: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82580" y="629983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944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51" name="TextBox 3"/>
          <p:cNvSpPr txBox="1"/>
          <p:nvPr/>
        </p:nvSpPr>
        <p:spPr>
          <a:xfrm>
            <a:off x="1100364" y="542393"/>
            <a:ext cx="285889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effectLst/>
                <a:latin typeface="system-ui"/>
              </a:rPr>
              <a:t>流批一体的 </a:t>
            </a:r>
            <a:r>
              <a:rPr lang="en-US" altLang="zh-CN" b="1" i="0" dirty="0">
                <a:effectLst/>
                <a:latin typeface="system-ui"/>
              </a:rPr>
              <a:t>Shuffle </a:t>
            </a:r>
            <a:r>
              <a:rPr lang="zh-CN" altLang="en-US" b="1" i="0" dirty="0">
                <a:effectLst/>
                <a:latin typeface="system-ui"/>
              </a:rPr>
              <a:t>架构</a:t>
            </a:r>
            <a:endParaRPr dirty="0"/>
          </a:p>
        </p:txBody>
      </p:sp>
      <p:sp>
        <p:nvSpPr>
          <p:cNvPr id="452" name="文本框 9"/>
          <p:cNvSpPr txBox="1"/>
          <p:nvPr/>
        </p:nvSpPr>
        <p:spPr>
          <a:xfrm>
            <a:off x="3825237" y="1125833"/>
            <a:ext cx="4827967" cy="3860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添加标题添加标题添加标题添加标题</a:t>
            </a:r>
          </a:p>
        </p:txBody>
      </p:sp>
      <p:sp>
        <p:nvSpPr>
          <p:cNvPr id="453" name="Rectangle 5"/>
          <p:cNvSpPr txBox="1"/>
          <p:nvPr/>
        </p:nvSpPr>
        <p:spPr>
          <a:xfrm>
            <a:off x="1198661" y="1649883"/>
            <a:ext cx="9865098" cy="685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ctr"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 200字以内，据统计每页幻灯片的最好控制在5详细文本描述，建议与标题相关并符合整体语言风格，语言描述尽量简洁生动。尽量将每页幻灯片的每页幻灯片的最好控制在5分钟之内。语言描述尽量简洁生动。</a:t>
            </a:r>
          </a:p>
        </p:txBody>
      </p:sp>
      <p:sp>
        <p:nvSpPr>
          <p:cNvPr id="454" name="直接连接符 6"/>
          <p:cNvSpPr/>
          <p:nvPr/>
        </p:nvSpPr>
        <p:spPr>
          <a:xfrm>
            <a:off x="1702717" y="5480098"/>
            <a:ext cx="9073011" cy="3"/>
          </a:xfrm>
          <a:prstGeom prst="line">
            <a:avLst/>
          </a:prstGeom>
          <a:ln>
            <a:solidFill>
              <a:srgbClr val="A6A6A6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55" name="等腰三角形 7"/>
          <p:cNvSpPr/>
          <p:nvPr/>
        </p:nvSpPr>
        <p:spPr>
          <a:xfrm>
            <a:off x="2854846" y="3679899"/>
            <a:ext cx="432050" cy="1800200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56" name="等腰三角形 8"/>
          <p:cNvSpPr/>
          <p:nvPr/>
        </p:nvSpPr>
        <p:spPr>
          <a:xfrm>
            <a:off x="3862958" y="3319857"/>
            <a:ext cx="432049" cy="2160242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57" name="等腰三角形 9"/>
          <p:cNvSpPr/>
          <p:nvPr/>
        </p:nvSpPr>
        <p:spPr>
          <a:xfrm>
            <a:off x="4871070" y="3391865"/>
            <a:ext cx="432049" cy="2088235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58" name="等腰三角形 10"/>
          <p:cNvSpPr/>
          <p:nvPr/>
        </p:nvSpPr>
        <p:spPr>
          <a:xfrm>
            <a:off x="5879181" y="3175842"/>
            <a:ext cx="432049" cy="2304258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59" name="等腰三角形 11"/>
          <p:cNvSpPr/>
          <p:nvPr/>
        </p:nvSpPr>
        <p:spPr>
          <a:xfrm>
            <a:off x="6887294" y="3103833"/>
            <a:ext cx="432051" cy="2376266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60" name="等腰三角形 12"/>
          <p:cNvSpPr/>
          <p:nvPr/>
        </p:nvSpPr>
        <p:spPr>
          <a:xfrm>
            <a:off x="7895404" y="3391865"/>
            <a:ext cx="432052" cy="2088235"/>
          </a:xfrm>
          <a:prstGeom prst="triangl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61" name="等腰三角形 13"/>
          <p:cNvSpPr/>
          <p:nvPr/>
        </p:nvSpPr>
        <p:spPr>
          <a:xfrm>
            <a:off x="8903517" y="2959817"/>
            <a:ext cx="432051" cy="2520285"/>
          </a:xfrm>
          <a:prstGeom prst="triangl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62" name="文本框 9"/>
          <p:cNvSpPr txBox="1"/>
          <p:nvPr/>
        </p:nvSpPr>
        <p:spPr>
          <a:xfrm>
            <a:off x="2601104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3" name="文本框 9"/>
          <p:cNvSpPr txBox="1"/>
          <p:nvPr/>
        </p:nvSpPr>
        <p:spPr>
          <a:xfrm>
            <a:off x="3681224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4" name="文本框 9"/>
          <p:cNvSpPr txBox="1"/>
          <p:nvPr/>
        </p:nvSpPr>
        <p:spPr>
          <a:xfrm>
            <a:off x="4689335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5" name="文本框 9"/>
          <p:cNvSpPr txBox="1"/>
          <p:nvPr/>
        </p:nvSpPr>
        <p:spPr>
          <a:xfrm>
            <a:off x="5697446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6" name="文本框 9"/>
          <p:cNvSpPr txBox="1"/>
          <p:nvPr/>
        </p:nvSpPr>
        <p:spPr>
          <a:xfrm>
            <a:off x="6705558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7" name="文本框 9"/>
          <p:cNvSpPr txBox="1"/>
          <p:nvPr/>
        </p:nvSpPr>
        <p:spPr>
          <a:xfrm>
            <a:off x="7713671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8" name="文本框 9"/>
          <p:cNvSpPr txBox="1"/>
          <p:nvPr/>
        </p:nvSpPr>
        <p:spPr>
          <a:xfrm>
            <a:off x="8721783" y="548009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2018</a:t>
            </a:r>
          </a:p>
        </p:txBody>
      </p:sp>
      <p:sp>
        <p:nvSpPr>
          <p:cNvPr id="469" name="文本框 9"/>
          <p:cNvSpPr txBox="1"/>
          <p:nvPr/>
        </p:nvSpPr>
        <p:spPr>
          <a:xfrm>
            <a:off x="2673112" y="3031826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20</a:t>
            </a:r>
          </a:p>
        </p:txBody>
      </p:sp>
      <p:sp>
        <p:nvSpPr>
          <p:cNvPr id="470" name="文本框 9"/>
          <p:cNvSpPr txBox="1"/>
          <p:nvPr/>
        </p:nvSpPr>
        <p:spPr>
          <a:xfrm>
            <a:off x="3681224" y="2815801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30</a:t>
            </a:r>
          </a:p>
        </p:txBody>
      </p:sp>
      <p:sp>
        <p:nvSpPr>
          <p:cNvPr id="471" name="文本框 9"/>
          <p:cNvSpPr txBox="1"/>
          <p:nvPr/>
        </p:nvSpPr>
        <p:spPr>
          <a:xfrm>
            <a:off x="4617327" y="2882401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25</a:t>
            </a:r>
          </a:p>
        </p:txBody>
      </p:sp>
      <p:sp>
        <p:nvSpPr>
          <p:cNvPr id="472" name="文本框 9"/>
          <p:cNvSpPr txBox="1"/>
          <p:nvPr/>
        </p:nvSpPr>
        <p:spPr>
          <a:xfrm>
            <a:off x="5625439" y="2585988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32</a:t>
            </a:r>
          </a:p>
        </p:txBody>
      </p:sp>
      <p:sp>
        <p:nvSpPr>
          <p:cNvPr id="473" name="文本框 9"/>
          <p:cNvSpPr txBox="1"/>
          <p:nvPr/>
        </p:nvSpPr>
        <p:spPr>
          <a:xfrm>
            <a:off x="6705558" y="2599776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35</a:t>
            </a:r>
          </a:p>
        </p:txBody>
      </p:sp>
      <p:sp>
        <p:nvSpPr>
          <p:cNvPr id="474" name="文本框 9"/>
          <p:cNvSpPr txBox="1"/>
          <p:nvPr/>
        </p:nvSpPr>
        <p:spPr>
          <a:xfrm>
            <a:off x="7641663" y="2901601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24</a:t>
            </a:r>
          </a:p>
        </p:txBody>
      </p:sp>
      <p:sp>
        <p:nvSpPr>
          <p:cNvPr id="475" name="文本框 9"/>
          <p:cNvSpPr txBox="1"/>
          <p:nvPr/>
        </p:nvSpPr>
        <p:spPr>
          <a:xfrm>
            <a:off x="8649775" y="2455763"/>
            <a:ext cx="867525" cy="347981"/>
          </a:xfrm>
          <a:prstGeom prst="rect">
            <a:avLst/>
          </a:prstGeom>
          <a:ln w="12700">
            <a:miter lim="400000"/>
          </a:ln>
        </p:spPr>
        <p:txBody>
          <a:bodyPr lIns="34290" tIns="34290" rIns="34290" bIns="34290">
            <a:spAutoFit/>
          </a:bodyPr>
          <a:lstStyle/>
          <a:p>
            <a:pPr lvl="1" algn="ctr">
              <a:defRPr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38</a:t>
            </a:r>
          </a:p>
        </p:txBody>
      </p:sp>
      <p:sp>
        <p:nvSpPr>
          <p:cNvPr id="476" name="椭圆 28"/>
          <p:cNvSpPr/>
          <p:nvPr/>
        </p:nvSpPr>
        <p:spPr>
          <a:xfrm>
            <a:off x="3034863" y="3594098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77" name="椭圆 29"/>
          <p:cNvSpPr/>
          <p:nvPr/>
        </p:nvSpPr>
        <p:spPr>
          <a:xfrm>
            <a:off x="4036407" y="3247850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78" name="椭圆 30"/>
          <p:cNvSpPr/>
          <p:nvPr/>
        </p:nvSpPr>
        <p:spPr>
          <a:xfrm>
            <a:off x="5044194" y="3348966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79" name="椭圆 31"/>
          <p:cNvSpPr/>
          <p:nvPr/>
        </p:nvSpPr>
        <p:spPr>
          <a:xfrm>
            <a:off x="6052306" y="3119152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80" name="椭圆 32"/>
          <p:cNvSpPr/>
          <p:nvPr/>
        </p:nvSpPr>
        <p:spPr>
          <a:xfrm>
            <a:off x="7053522" y="3076250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81" name="椭圆 33"/>
          <p:cNvSpPr/>
          <p:nvPr/>
        </p:nvSpPr>
        <p:spPr>
          <a:xfrm>
            <a:off x="8068529" y="3335175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82" name="椭圆 34"/>
          <p:cNvSpPr/>
          <p:nvPr/>
        </p:nvSpPr>
        <p:spPr>
          <a:xfrm>
            <a:off x="9069747" y="2903128"/>
            <a:ext cx="85805" cy="85805"/>
          </a:xfrm>
          <a:prstGeom prst="ellipse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83" name="任意多边形 35"/>
          <p:cNvSpPr/>
          <p:nvPr/>
        </p:nvSpPr>
        <p:spPr>
          <a:xfrm>
            <a:off x="3074796" y="2938445"/>
            <a:ext cx="6049109" cy="7033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1196" y="16894"/>
                  <a:pt x="2392" y="12189"/>
                  <a:pt x="3588" y="10800"/>
                </a:cubicBezTo>
                <a:cubicBezTo>
                  <a:pt x="4784" y="9411"/>
                  <a:pt x="5974" y="14040"/>
                  <a:pt x="7176" y="13269"/>
                </a:cubicBezTo>
                <a:cubicBezTo>
                  <a:pt x="8378" y="12497"/>
                  <a:pt x="9598" y="7560"/>
                  <a:pt x="10800" y="6171"/>
                </a:cubicBezTo>
                <a:cubicBezTo>
                  <a:pt x="12002" y="4783"/>
                  <a:pt x="13174" y="3703"/>
                  <a:pt x="14388" y="4937"/>
                </a:cubicBezTo>
                <a:cubicBezTo>
                  <a:pt x="15602" y="6171"/>
                  <a:pt x="16882" y="14400"/>
                  <a:pt x="18084" y="13577"/>
                </a:cubicBezTo>
                <a:cubicBezTo>
                  <a:pt x="19286" y="12754"/>
                  <a:pt x="20443" y="6377"/>
                  <a:pt x="21600" y="0"/>
                </a:cubicBezTo>
              </a:path>
            </a:pathLst>
          </a:custGeom>
          <a:ln w="12700">
            <a:solidFill>
              <a:srgbClr val="404040"/>
            </a:solidFill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434131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87" name="TextBox 3"/>
          <p:cNvSpPr txBox="1"/>
          <p:nvPr/>
        </p:nvSpPr>
        <p:spPr>
          <a:xfrm>
            <a:off x="1100365" y="6820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488" name="矩形 4"/>
          <p:cNvSpPr/>
          <p:nvPr/>
        </p:nvSpPr>
        <p:spPr>
          <a:xfrm>
            <a:off x="1748783" y="1986776"/>
            <a:ext cx="2714266" cy="137210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6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89" name="矩形 5"/>
          <p:cNvSpPr/>
          <p:nvPr/>
        </p:nvSpPr>
        <p:spPr>
          <a:xfrm>
            <a:off x="4743853" y="1986776"/>
            <a:ext cx="2714268" cy="137210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6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490" name="矩形 6"/>
          <p:cNvSpPr/>
          <p:nvPr/>
        </p:nvSpPr>
        <p:spPr>
          <a:xfrm>
            <a:off x="7768187" y="1986776"/>
            <a:ext cx="2714268" cy="1372107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 sz="16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grpSp>
        <p:nvGrpSpPr>
          <p:cNvPr id="493" name="矩形 7"/>
          <p:cNvGrpSpPr/>
          <p:nvPr/>
        </p:nvGrpSpPr>
        <p:grpSpPr>
          <a:xfrm>
            <a:off x="1748782" y="1608373"/>
            <a:ext cx="2714270" cy="389501"/>
            <a:chOff x="0" y="-1"/>
            <a:chExt cx="2714268" cy="389500"/>
          </a:xfrm>
        </p:grpSpPr>
        <p:sp>
          <p:nvSpPr>
            <p:cNvPr id="491" name="矩形"/>
            <p:cNvSpPr/>
            <p:nvPr/>
          </p:nvSpPr>
          <p:spPr>
            <a:xfrm>
              <a:off x="-1" y="11097"/>
              <a:ext cx="2714270" cy="367308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92" name="线下门店"/>
            <p:cNvSpPr txBox="1"/>
            <p:nvPr/>
          </p:nvSpPr>
          <p:spPr>
            <a:xfrm>
              <a:off x="-1" y="-2"/>
              <a:ext cx="2714270" cy="389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线下门店</a:t>
              </a:r>
            </a:p>
          </p:txBody>
        </p:sp>
      </p:grpSp>
      <p:grpSp>
        <p:nvGrpSpPr>
          <p:cNvPr id="496" name="矩形 8"/>
          <p:cNvGrpSpPr/>
          <p:nvPr/>
        </p:nvGrpSpPr>
        <p:grpSpPr>
          <a:xfrm>
            <a:off x="4743851" y="1608373"/>
            <a:ext cx="2714270" cy="389501"/>
            <a:chOff x="0" y="-1"/>
            <a:chExt cx="2714269" cy="389500"/>
          </a:xfrm>
        </p:grpSpPr>
        <p:sp>
          <p:nvSpPr>
            <p:cNvPr id="494" name="矩形"/>
            <p:cNvSpPr/>
            <p:nvPr/>
          </p:nvSpPr>
          <p:spPr>
            <a:xfrm>
              <a:off x="0" y="11097"/>
              <a:ext cx="2714270" cy="367308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95" name="电脑终端"/>
            <p:cNvSpPr txBox="1"/>
            <p:nvPr/>
          </p:nvSpPr>
          <p:spPr>
            <a:xfrm>
              <a:off x="0" y="-2"/>
              <a:ext cx="2714270" cy="389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电脑终端</a:t>
              </a:r>
            </a:p>
          </p:txBody>
        </p:sp>
      </p:grpSp>
      <p:grpSp>
        <p:nvGrpSpPr>
          <p:cNvPr id="499" name="矩形 9"/>
          <p:cNvGrpSpPr/>
          <p:nvPr/>
        </p:nvGrpSpPr>
        <p:grpSpPr>
          <a:xfrm>
            <a:off x="7768187" y="1608373"/>
            <a:ext cx="2714270" cy="389501"/>
            <a:chOff x="0" y="-1"/>
            <a:chExt cx="2714269" cy="389500"/>
          </a:xfrm>
        </p:grpSpPr>
        <p:sp>
          <p:nvSpPr>
            <p:cNvPr id="497" name="矩形"/>
            <p:cNvSpPr/>
            <p:nvPr/>
          </p:nvSpPr>
          <p:spPr>
            <a:xfrm>
              <a:off x="0" y="11097"/>
              <a:ext cx="2714270" cy="367308"/>
            </a:xfrm>
            <a:prstGeom prst="rect">
              <a:avLst/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498" name="手机应用"/>
            <p:cNvSpPr txBox="1"/>
            <p:nvPr/>
          </p:nvSpPr>
          <p:spPr>
            <a:xfrm>
              <a:off x="0" y="-2"/>
              <a:ext cx="2714270" cy="389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6000" tIns="36000" rIns="36000" bIns="36000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手机应用</a:t>
              </a:r>
            </a:p>
          </p:txBody>
        </p:sp>
      </p:grpSp>
      <p:sp>
        <p:nvSpPr>
          <p:cNvPr id="500" name="TextBox 10"/>
          <p:cNvSpPr txBox="1"/>
          <p:nvPr/>
        </p:nvSpPr>
        <p:spPr>
          <a:xfrm>
            <a:off x="1696841" y="3521528"/>
            <a:ext cx="2720488" cy="50037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您的内容打在这里，或者通过复制您的文本后，在此框中选择粘贴，并选择只保留文字。</a:t>
            </a:r>
          </a:p>
        </p:txBody>
      </p:sp>
      <p:sp>
        <p:nvSpPr>
          <p:cNvPr id="501" name="TextBox 11"/>
          <p:cNvSpPr txBox="1"/>
          <p:nvPr/>
        </p:nvSpPr>
        <p:spPr>
          <a:xfrm>
            <a:off x="4775458" y="3521528"/>
            <a:ext cx="2636943" cy="50037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您的内容打在这里，或者通过复制您的文本后，在此框中选择粘贴，并选择只保留文字。</a:t>
            </a:r>
          </a:p>
        </p:txBody>
      </p:sp>
      <p:sp>
        <p:nvSpPr>
          <p:cNvPr id="502" name="TextBox 12"/>
          <p:cNvSpPr txBox="1"/>
          <p:nvPr/>
        </p:nvSpPr>
        <p:spPr>
          <a:xfrm>
            <a:off x="7813909" y="3521528"/>
            <a:ext cx="2622828" cy="73151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lnSpc>
                <a:spcPct val="13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您的内容打在这里，或者通过复制您的文本后，在此框中选择粘贴，并选择只保留文字。</a:t>
            </a:r>
          </a:p>
        </p:txBody>
      </p:sp>
      <p:sp>
        <p:nvSpPr>
          <p:cNvPr id="503" name="Rectangle 5"/>
          <p:cNvSpPr txBox="1"/>
          <p:nvPr/>
        </p:nvSpPr>
        <p:spPr>
          <a:xfrm>
            <a:off x="1722813" y="4542697"/>
            <a:ext cx="8733674" cy="444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     此处添加详细文本描述，建议与标题相关并符合整体语言风格，语言描述尽量简洁生动。尽量将每页幻灯片的字数控制在  200字以内，据统计每页幻灯片的最好控制在5分钟之内。此处添加详细文本描述，建议与标题相关并符合整体语言风格，语言描述尽量简洁生动。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8478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830" y="1862595"/>
            <a:ext cx="7119330" cy="38778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507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440" y="1719148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08" name="TextBox 59"/>
          <p:cNvSpPr txBox="1"/>
          <p:nvPr/>
        </p:nvSpPr>
        <p:spPr>
          <a:xfrm>
            <a:off x="8697159" y="1961950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03</a:t>
            </a:r>
          </a:p>
        </p:txBody>
      </p:sp>
      <p:sp>
        <p:nvSpPr>
          <p:cNvPr id="509" name="TextBox 59"/>
          <p:cNvSpPr txBox="1"/>
          <p:nvPr/>
        </p:nvSpPr>
        <p:spPr>
          <a:xfrm>
            <a:off x="7760261" y="2910233"/>
            <a:ext cx="2716876" cy="942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510" name="矩形 6"/>
          <p:cNvSpPr txBox="1"/>
          <p:nvPr/>
        </p:nvSpPr>
        <p:spPr>
          <a:xfrm>
            <a:off x="6543337" y="3702322"/>
            <a:ext cx="5150723" cy="3454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添加标题/添加标题/添加标题/添加标题/添加标题</a:t>
            </a:r>
          </a:p>
        </p:txBody>
      </p:sp>
      <p:sp>
        <p:nvSpPr>
          <p:cNvPr id="511" name="Rectangle 4"/>
          <p:cNvSpPr txBox="1"/>
          <p:nvPr/>
        </p:nvSpPr>
        <p:spPr>
          <a:xfrm>
            <a:off x="7292209" y="4264231"/>
            <a:ext cx="3652979" cy="5486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spAutoFit/>
          </a:bodyPr>
          <a:lstStyle/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Introduction Of Atmospheric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Business Plan Startup Plan PPT Template, 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Complete Framework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82580" y="631888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成组"/>
          <p:cNvGrpSpPr/>
          <p:nvPr/>
        </p:nvGrpSpPr>
        <p:grpSpPr>
          <a:xfrm>
            <a:off x="839464" y="1481368"/>
            <a:ext cx="10129510" cy="4274216"/>
            <a:chOff x="0" y="-1"/>
            <a:chExt cx="10129508" cy="4274215"/>
          </a:xfrm>
        </p:grpSpPr>
        <p:grpSp>
          <p:nvGrpSpPr>
            <p:cNvPr id="518" name="Group 65"/>
            <p:cNvGrpSpPr/>
            <p:nvPr/>
          </p:nvGrpSpPr>
          <p:grpSpPr>
            <a:xfrm>
              <a:off x="3527502" y="-2"/>
              <a:ext cx="1460400" cy="1614054"/>
              <a:chOff x="0" y="0"/>
              <a:chExt cx="1460399" cy="1614053"/>
            </a:xfrm>
          </p:grpSpPr>
          <p:sp>
            <p:nvSpPr>
              <p:cNvPr id="514" name="Freeform 44"/>
              <p:cNvSpPr/>
              <p:nvPr/>
            </p:nvSpPr>
            <p:spPr>
              <a:xfrm rot="16200000">
                <a:off x="-76827" y="76826"/>
                <a:ext cx="1614054" cy="14604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0800"/>
                    </a:lnTo>
                    <a:cubicBezTo>
                      <a:pt x="21600" y="13694"/>
                      <a:pt x="21600" y="16588"/>
                      <a:pt x="21600" y="19482"/>
                    </a:cubicBezTo>
                    <a:cubicBezTo>
                      <a:pt x="21600" y="20188"/>
                      <a:pt x="21600" y="20894"/>
                      <a:pt x="21600" y="21600"/>
                    </a:cubicBezTo>
                    <a:lnTo>
                      <a:pt x="0" y="21600"/>
                    </a:lnTo>
                    <a:lnTo>
                      <a:pt x="6574" y="1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9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grpSp>
            <p:nvGrpSpPr>
              <p:cNvPr id="517" name="Rectangle 47"/>
              <p:cNvGrpSpPr/>
              <p:nvPr/>
            </p:nvGrpSpPr>
            <p:grpSpPr>
              <a:xfrm>
                <a:off x="361187" y="218962"/>
                <a:ext cx="738022" cy="764281"/>
                <a:chOff x="0" y="0"/>
                <a:chExt cx="738020" cy="764279"/>
              </a:xfrm>
            </p:grpSpPr>
            <p:sp>
              <p:nvSpPr>
                <p:cNvPr id="515" name="矩形"/>
                <p:cNvSpPr/>
                <p:nvPr/>
              </p:nvSpPr>
              <p:spPr>
                <a:xfrm>
                  <a:off x="-1" y="-1"/>
                  <a:ext cx="738022" cy="764281"/>
                </a:xfrm>
                <a:prstGeom prst="rect">
                  <a:avLst/>
                </a:prstGeom>
                <a:solidFill>
                  <a:srgbClr val="40404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16" name="01"/>
                <p:cNvSpPr txBox="1"/>
                <p:nvPr/>
              </p:nvSpPr>
              <p:spPr>
                <a:xfrm>
                  <a:off x="-1" y="-1"/>
                  <a:ext cx="738022" cy="56133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spAutoFit/>
                </a:bodyPr>
                <a:lstStyle>
                  <a:lvl1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lvl1pPr>
                </a:lstStyle>
                <a:p>
                  <a:r>
                    <a:t>01</a:t>
                  </a:r>
                </a:p>
              </p:txBody>
            </p:sp>
          </p:grpSp>
        </p:grpSp>
        <p:grpSp>
          <p:nvGrpSpPr>
            <p:cNvPr id="523" name="Group 66"/>
            <p:cNvGrpSpPr/>
            <p:nvPr/>
          </p:nvGrpSpPr>
          <p:grpSpPr>
            <a:xfrm>
              <a:off x="5289872" y="-2"/>
              <a:ext cx="1460401" cy="1614054"/>
              <a:chOff x="0" y="0"/>
              <a:chExt cx="1460400" cy="1614053"/>
            </a:xfrm>
          </p:grpSpPr>
          <p:sp>
            <p:nvSpPr>
              <p:cNvPr id="519" name="Freeform 53"/>
              <p:cNvSpPr/>
              <p:nvPr/>
            </p:nvSpPr>
            <p:spPr>
              <a:xfrm rot="16200000">
                <a:off x="-76827" y="76826"/>
                <a:ext cx="1614055" cy="1460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0800"/>
                    </a:lnTo>
                    <a:cubicBezTo>
                      <a:pt x="21600" y="13694"/>
                      <a:pt x="21600" y="16588"/>
                      <a:pt x="21600" y="19482"/>
                    </a:cubicBezTo>
                    <a:cubicBezTo>
                      <a:pt x="21600" y="20188"/>
                      <a:pt x="21600" y="20894"/>
                      <a:pt x="21600" y="21600"/>
                    </a:cubicBezTo>
                    <a:lnTo>
                      <a:pt x="0" y="21600"/>
                    </a:lnTo>
                    <a:lnTo>
                      <a:pt x="6574" y="1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9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grpSp>
            <p:nvGrpSpPr>
              <p:cNvPr id="522" name="Rectangle 54"/>
              <p:cNvGrpSpPr/>
              <p:nvPr/>
            </p:nvGrpSpPr>
            <p:grpSpPr>
              <a:xfrm>
                <a:off x="361187" y="218962"/>
                <a:ext cx="738023" cy="764281"/>
                <a:chOff x="0" y="0"/>
                <a:chExt cx="738022" cy="764279"/>
              </a:xfrm>
            </p:grpSpPr>
            <p:sp>
              <p:nvSpPr>
                <p:cNvPr id="520" name="矩形"/>
                <p:cNvSpPr/>
                <p:nvPr/>
              </p:nvSpPr>
              <p:spPr>
                <a:xfrm>
                  <a:off x="-1" y="-1"/>
                  <a:ext cx="738023" cy="764281"/>
                </a:xfrm>
                <a:prstGeom prst="rect">
                  <a:avLst/>
                </a:prstGeom>
                <a:solidFill>
                  <a:srgbClr val="40404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21" name="02"/>
                <p:cNvSpPr txBox="1"/>
                <p:nvPr/>
              </p:nvSpPr>
              <p:spPr>
                <a:xfrm>
                  <a:off x="-1" y="-1"/>
                  <a:ext cx="738023" cy="56133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spAutoFit/>
                </a:bodyPr>
                <a:lstStyle>
                  <a:lvl1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lvl1pPr>
                </a:lstStyle>
                <a:p>
                  <a:r>
                    <a:t>02</a:t>
                  </a:r>
                </a:p>
              </p:txBody>
            </p:sp>
          </p:grpSp>
        </p:grpSp>
        <p:grpSp>
          <p:nvGrpSpPr>
            <p:cNvPr id="526" name="Group 69"/>
            <p:cNvGrpSpPr/>
            <p:nvPr/>
          </p:nvGrpSpPr>
          <p:grpSpPr>
            <a:xfrm>
              <a:off x="7000884" y="54823"/>
              <a:ext cx="2598786" cy="752080"/>
              <a:chOff x="0" y="0"/>
              <a:chExt cx="2598784" cy="752079"/>
            </a:xfrm>
          </p:grpSpPr>
          <p:sp>
            <p:nvSpPr>
              <p:cNvPr id="524" name="Text Placeholder 3"/>
              <p:cNvSpPr txBox="1"/>
              <p:nvPr/>
            </p:nvSpPr>
            <p:spPr>
              <a:xfrm>
                <a:off x="0" y="-1"/>
                <a:ext cx="881855" cy="177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200"/>
                  </a:spcBef>
                  <a:defRPr sz="10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</a:t>
                </a:r>
              </a:p>
            </p:txBody>
          </p:sp>
          <p:sp>
            <p:nvSpPr>
              <p:cNvPr id="525" name="Text Placeholder 3"/>
              <p:cNvSpPr txBox="1"/>
              <p:nvPr/>
            </p:nvSpPr>
            <p:spPr>
              <a:xfrm>
                <a:off x="0" y="421879"/>
                <a:ext cx="2598786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200"/>
                  </a:spcBef>
                  <a:defRPr sz="9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此处添加详细文本描述，建议与标题相关并符合整体语言风格，语言描述尽量简洁生动。</a:t>
                </a:r>
              </a:p>
            </p:txBody>
          </p:sp>
        </p:grpSp>
        <p:grpSp>
          <p:nvGrpSpPr>
            <p:cNvPr id="529" name="Group 72"/>
            <p:cNvGrpSpPr/>
            <p:nvPr/>
          </p:nvGrpSpPr>
          <p:grpSpPr>
            <a:xfrm>
              <a:off x="558958" y="54821"/>
              <a:ext cx="2598786" cy="754695"/>
              <a:chOff x="0" y="0"/>
              <a:chExt cx="2598784" cy="754694"/>
            </a:xfrm>
          </p:grpSpPr>
          <p:sp>
            <p:nvSpPr>
              <p:cNvPr id="527" name="Text Placeholder 3"/>
              <p:cNvSpPr txBox="1"/>
              <p:nvPr/>
            </p:nvSpPr>
            <p:spPr>
              <a:xfrm>
                <a:off x="1716926" y="0"/>
                <a:ext cx="881858" cy="177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r" defTabSz="895985">
                  <a:spcBef>
                    <a:spcPts val="200"/>
                  </a:spcBef>
                  <a:defRPr sz="10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</a:t>
                </a:r>
              </a:p>
            </p:txBody>
          </p:sp>
          <p:sp>
            <p:nvSpPr>
              <p:cNvPr id="528" name="Text Placeholder 3"/>
              <p:cNvSpPr txBox="1"/>
              <p:nvPr/>
            </p:nvSpPr>
            <p:spPr>
              <a:xfrm>
                <a:off x="0" y="424494"/>
                <a:ext cx="2598786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r" defTabSz="895985">
                  <a:spcBef>
                    <a:spcPts val="200"/>
                  </a:spcBef>
                  <a:defRPr sz="9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此处添加详细文本描述，建议与标题相关并符合整体语言风格，语言描述尽量简洁生动。</a:t>
                </a:r>
              </a:p>
            </p:txBody>
          </p:sp>
        </p:grpSp>
        <p:grpSp>
          <p:nvGrpSpPr>
            <p:cNvPr id="534" name="Group 67"/>
            <p:cNvGrpSpPr/>
            <p:nvPr/>
          </p:nvGrpSpPr>
          <p:grpSpPr>
            <a:xfrm>
              <a:off x="3527502" y="1921483"/>
              <a:ext cx="1460400" cy="1614054"/>
              <a:chOff x="0" y="0"/>
              <a:chExt cx="1460399" cy="1614052"/>
            </a:xfrm>
          </p:grpSpPr>
          <p:sp>
            <p:nvSpPr>
              <p:cNvPr id="530" name="Freeform 68"/>
              <p:cNvSpPr/>
              <p:nvPr/>
            </p:nvSpPr>
            <p:spPr>
              <a:xfrm rot="16200000">
                <a:off x="-76827" y="76826"/>
                <a:ext cx="1614054" cy="14604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0800"/>
                    </a:lnTo>
                    <a:cubicBezTo>
                      <a:pt x="21600" y="13694"/>
                      <a:pt x="21600" y="16588"/>
                      <a:pt x="21600" y="19482"/>
                    </a:cubicBezTo>
                    <a:cubicBezTo>
                      <a:pt x="21600" y="20188"/>
                      <a:pt x="21600" y="20894"/>
                      <a:pt x="21600" y="21600"/>
                    </a:cubicBezTo>
                    <a:lnTo>
                      <a:pt x="0" y="21600"/>
                    </a:lnTo>
                    <a:lnTo>
                      <a:pt x="6574" y="1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9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grpSp>
            <p:nvGrpSpPr>
              <p:cNvPr id="533" name="Rectangle 69"/>
              <p:cNvGrpSpPr/>
              <p:nvPr/>
            </p:nvGrpSpPr>
            <p:grpSpPr>
              <a:xfrm>
                <a:off x="361187" y="218962"/>
                <a:ext cx="738022" cy="764280"/>
                <a:chOff x="0" y="-1"/>
                <a:chExt cx="738020" cy="764279"/>
              </a:xfrm>
            </p:grpSpPr>
            <p:sp>
              <p:nvSpPr>
                <p:cNvPr id="531" name="矩形"/>
                <p:cNvSpPr/>
                <p:nvPr/>
              </p:nvSpPr>
              <p:spPr>
                <a:xfrm>
                  <a:off x="-1" y="-2"/>
                  <a:ext cx="738022" cy="764281"/>
                </a:xfrm>
                <a:prstGeom prst="rect">
                  <a:avLst/>
                </a:prstGeom>
                <a:solidFill>
                  <a:srgbClr val="40404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32" name="03"/>
                <p:cNvSpPr txBox="1"/>
                <p:nvPr/>
              </p:nvSpPr>
              <p:spPr>
                <a:xfrm>
                  <a:off x="-1" y="-2"/>
                  <a:ext cx="738022" cy="56133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spAutoFit/>
                </a:bodyPr>
                <a:lstStyle>
                  <a:lvl1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lvl1pPr>
                </a:lstStyle>
                <a:p>
                  <a:r>
                    <a:t>03</a:t>
                  </a:r>
                </a:p>
              </p:txBody>
            </p:sp>
          </p:grpSp>
        </p:grpSp>
        <p:grpSp>
          <p:nvGrpSpPr>
            <p:cNvPr id="539" name="Group 70"/>
            <p:cNvGrpSpPr/>
            <p:nvPr/>
          </p:nvGrpSpPr>
          <p:grpSpPr>
            <a:xfrm>
              <a:off x="5289872" y="1921483"/>
              <a:ext cx="1460401" cy="1614054"/>
              <a:chOff x="0" y="0"/>
              <a:chExt cx="1460400" cy="1614052"/>
            </a:xfrm>
          </p:grpSpPr>
          <p:sp>
            <p:nvSpPr>
              <p:cNvPr id="535" name="Freeform 71"/>
              <p:cNvSpPr/>
              <p:nvPr/>
            </p:nvSpPr>
            <p:spPr>
              <a:xfrm rot="16200000">
                <a:off x="-76826" y="76825"/>
                <a:ext cx="1614053" cy="1460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10800"/>
                    </a:lnTo>
                    <a:cubicBezTo>
                      <a:pt x="21600" y="13694"/>
                      <a:pt x="21600" y="16588"/>
                      <a:pt x="21600" y="19482"/>
                    </a:cubicBezTo>
                    <a:cubicBezTo>
                      <a:pt x="21600" y="20188"/>
                      <a:pt x="21600" y="20894"/>
                      <a:pt x="21600" y="21600"/>
                    </a:cubicBezTo>
                    <a:lnTo>
                      <a:pt x="0" y="21600"/>
                    </a:lnTo>
                    <a:lnTo>
                      <a:pt x="6574" y="108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040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802005">
                  <a:defRPr sz="9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grpSp>
            <p:nvGrpSpPr>
              <p:cNvPr id="538" name="Rectangle 73"/>
              <p:cNvGrpSpPr/>
              <p:nvPr/>
            </p:nvGrpSpPr>
            <p:grpSpPr>
              <a:xfrm>
                <a:off x="361187" y="218962"/>
                <a:ext cx="738023" cy="764280"/>
                <a:chOff x="0" y="-1"/>
                <a:chExt cx="738022" cy="764279"/>
              </a:xfrm>
            </p:grpSpPr>
            <p:sp>
              <p:nvSpPr>
                <p:cNvPr id="536" name="矩形"/>
                <p:cNvSpPr/>
                <p:nvPr/>
              </p:nvSpPr>
              <p:spPr>
                <a:xfrm>
                  <a:off x="-1" y="-2"/>
                  <a:ext cx="738023" cy="764281"/>
                </a:xfrm>
                <a:prstGeom prst="rect">
                  <a:avLst/>
                </a:prstGeom>
                <a:solidFill>
                  <a:srgbClr val="40404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pPr>
                  <a:endParaRPr/>
                </a:p>
              </p:txBody>
            </p:sp>
            <p:sp>
              <p:nvSpPr>
                <p:cNvPr id="537" name="04"/>
                <p:cNvSpPr txBox="1"/>
                <p:nvPr/>
              </p:nvSpPr>
              <p:spPr>
                <a:xfrm>
                  <a:off x="-1" y="-2"/>
                  <a:ext cx="738023" cy="561337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45718" tIns="45718" rIns="45718" bIns="45718" numCol="1" anchor="t">
                  <a:spAutoFit/>
                </a:bodyPr>
                <a:lstStyle>
                  <a:lvl1pPr algn="ctr" defTabSz="802005">
                    <a:defRPr sz="31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"/>
                    </a:defRPr>
                  </a:lvl1pPr>
                </a:lstStyle>
                <a:p>
                  <a:r>
                    <a:t>04</a:t>
                  </a:r>
                </a:p>
              </p:txBody>
            </p:sp>
          </p:grpSp>
        </p:grpSp>
        <p:grpSp>
          <p:nvGrpSpPr>
            <p:cNvPr id="542" name="Group 69"/>
            <p:cNvGrpSpPr/>
            <p:nvPr/>
          </p:nvGrpSpPr>
          <p:grpSpPr>
            <a:xfrm>
              <a:off x="7000884" y="1976308"/>
              <a:ext cx="2598786" cy="752081"/>
              <a:chOff x="0" y="0"/>
              <a:chExt cx="2598784" cy="752079"/>
            </a:xfrm>
          </p:grpSpPr>
          <p:sp>
            <p:nvSpPr>
              <p:cNvPr id="540" name="Text Placeholder 3"/>
              <p:cNvSpPr txBox="1"/>
              <p:nvPr/>
            </p:nvSpPr>
            <p:spPr>
              <a:xfrm>
                <a:off x="0" y="-1"/>
                <a:ext cx="881855" cy="177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200"/>
                  </a:spcBef>
                  <a:defRPr sz="10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</a:t>
                </a:r>
              </a:p>
            </p:txBody>
          </p:sp>
          <p:sp>
            <p:nvSpPr>
              <p:cNvPr id="541" name="Text Placeholder 3"/>
              <p:cNvSpPr txBox="1"/>
              <p:nvPr/>
            </p:nvSpPr>
            <p:spPr>
              <a:xfrm>
                <a:off x="0" y="421879"/>
                <a:ext cx="2598786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200"/>
                  </a:spcBef>
                  <a:defRPr sz="9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此处添加详细文本描述，建议与标题相关并符合整体语言风格，语言描述尽量简洁生动。</a:t>
                </a:r>
              </a:p>
            </p:txBody>
          </p:sp>
        </p:grpSp>
        <p:grpSp>
          <p:nvGrpSpPr>
            <p:cNvPr id="545" name="Group 72"/>
            <p:cNvGrpSpPr/>
            <p:nvPr/>
          </p:nvGrpSpPr>
          <p:grpSpPr>
            <a:xfrm>
              <a:off x="558958" y="1976305"/>
              <a:ext cx="2598786" cy="754695"/>
              <a:chOff x="0" y="0"/>
              <a:chExt cx="2598784" cy="754694"/>
            </a:xfrm>
          </p:grpSpPr>
          <p:sp>
            <p:nvSpPr>
              <p:cNvPr id="543" name="Text Placeholder 3"/>
              <p:cNvSpPr txBox="1"/>
              <p:nvPr/>
            </p:nvSpPr>
            <p:spPr>
              <a:xfrm>
                <a:off x="1716926" y="0"/>
                <a:ext cx="881858" cy="1778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r" defTabSz="895985">
                  <a:spcBef>
                    <a:spcPts val="200"/>
                  </a:spcBef>
                  <a:defRPr sz="10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</a:t>
                </a:r>
              </a:p>
            </p:txBody>
          </p:sp>
          <p:sp>
            <p:nvSpPr>
              <p:cNvPr id="544" name="Text Placeholder 3"/>
              <p:cNvSpPr txBox="1"/>
              <p:nvPr/>
            </p:nvSpPr>
            <p:spPr>
              <a:xfrm>
                <a:off x="0" y="424494"/>
                <a:ext cx="2598786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algn="r" defTabSz="895985">
                  <a:spcBef>
                    <a:spcPts val="200"/>
                  </a:spcBef>
                  <a:defRPr sz="900">
                    <a:solidFill>
                      <a:srgbClr val="595959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此处添加详细文本描述，建议与标题相关并符合整体语言风格，语言描述尽量简洁生动。</a:t>
                </a:r>
              </a:p>
            </p:txBody>
          </p:sp>
        </p:grpSp>
        <p:sp>
          <p:nvSpPr>
            <p:cNvPr id="546" name="TextBox 25"/>
            <p:cNvSpPr txBox="1"/>
            <p:nvPr/>
          </p:nvSpPr>
          <p:spPr>
            <a:xfrm>
              <a:off x="0" y="3944013"/>
              <a:ext cx="10129510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spAutoFit/>
            </a:bodyPr>
            <a:lstStyle>
              <a:lvl1pPr algn="ctr" defTabSz="802005">
                <a:defRPr sz="900">
                  <a:solidFill>
                    <a:srgbClr val="80808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尽量将每页幻灯片的字数控制在200字以内，据统计每页幻灯片的最好控制在5分钟之内。</a:t>
              </a:r>
            </a:p>
          </p:txBody>
        </p:sp>
        <p:sp>
          <p:nvSpPr>
            <p:cNvPr id="547" name="Straight Connector 82"/>
            <p:cNvSpPr/>
            <p:nvPr/>
          </p:nvSpPr>
          <p:spPr>
            <a:xfrm>
              <a:off x="8201" y="3766109"/>
              <a:ext cx="10113106" cy="3"/>
            </a:xfrm>
            <a:prstGeom prst="line">
              <a:avLst/>
            </a:prstGeom>
            <a:noFill/>
            <a:ln w="19050" cap="flat">
              <a:solidFill>
                <a:srgbClr val="BFBFBF"/>
              </a:solidFill>
              <a:prstDash val="sysDot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endParaRPr/>
            </a:p>
          </p:txBody>
        </p:sp>
      </p:grpSp>
      <p:pic>
        <p:nvPicPr>
          <p:cNvPr id="549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434131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50" name="TextBox 3"/>
          <p:cNvSpPr txBox="1"/>
          <p:nvPr/>
        </p:nvSpPr>
        <p:spPr>
          <a:xfrm>
            <a:off x="1100365" y="6820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817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54" name="TextBox 3"/>
          <p:cNvSpPr txBox="1"/>
          <p:nvPr/>
        </p:nvSpPr>
        <p:spPr>
          <a:xfrm>
            <a:off x="1100365" y="5296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grpSp>
        <p:nvGrpSpPr>
          <p:cNvPr id="557" name="圆角矩形 4"/>
          <p:cNvGrpSpPr/>
          <p:nvPr/>
        </p:nvGrpSpPr>
        <p:grpSpPr>
          <a:xfrm>
            <a:off x="4727054" y="1522992"/>
            <a:ext cx="1257937" cy="1257940"/>
            <a:chOff x="0" y="-1"/>
            <a:chExt cx="1257936" cy="1257939"/>
          </a:xfrm>
        </p:grpSpPr>
        <p:sp>
          <p:nvSpPr>
            <p:cNvPr id="555" name="圆角矩形"/>
            <p:cNvSpPr/>
            <p:nvPr/>
          </p:nvSpPr>
          <p:spPr>
            <a:xfrm>
              <a:off x="0" y="-2"/>
              <a:ext cx="1257937" cy="1257940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>
              <a:outerShdw blurRad="241300" dist="38100" dir="2700000" rotWithShape="0">
                <a:srgbClr val="000000">
                  <a:alpha val="28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556" name="S"/>
            <p:cNvSpPr txBox="1"/>
            <p:nvPr/>
          </p:nvSpPr>
          <p:spPr>
            <a:xfrm>
              <a:off x="107126" y="310196"/>
              <a:ext cx="1043683" cy="6375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S</a:t>
              </a:r>
            </a:p>
          </p:txBody>
        </p:sp>
      </p:grpSp>
      <p:grpSp>
        <p:nvGrpSpPr>
          <p:cNvPr id="560" name="圆角矩形 5"/>
          <p:cNvGrpSpPr/>
          <p:nvPr/>
        </p:nvGrpSpPr>
        <p:grpSpPr>
          <a:xfrm>
            <a:off x="6133417" y="1522992"/>
            <a:ext cx="1257937" cy="1257940"/>
            <a:chOff x="0" y="-1"/>
            <a:chExt cx="1257936" cy="1257939"/>
          </a:xfrm>
        </p:grpSpPr>
        <p:sp>
          <p:nvSpPr>
            <p:cNvPr id="558" name="圆角矩形"/>
            <p:cNvSpPr/>
            <p:nvPr/>
          </p:nvSpPr>
          <p:spPr>
            <a:xfrm>
              <a:off x="0" y="-2"/>
              <a:ext cx="1257937" cy="1257940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>
              <a:outerShdw blurRad="241300" dist="38100" dir="2700000" rotWithShape="0">
                <a:srgbClr val="000000">
                  <a:alpha val="28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559" name="W"/>
            <p:cNvSpPr txBox="1"/>
            <p:nvPr/>
          </p:nvSpPr>
          <p:spPr>
            <a:xfrm>
              <a:off x="107126" y="310196"/>
              <a:ext cx="1043683" cy="6375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W</a:t>
              </a:r>
            </a:p>
          </p:txBody>
        </p:sp>
      </p:grpSp>
      <p:grpSp>
        <p:nvGrpSpPr>
          <p:cNvPr id="563" name="圆角矩形 6"/>
          <p:cNvGrpSpPr/>
          <p:nvPr/>
        </p:nvGrpSpPr>
        <p:grpSpPr>
          <a:xfrm>
            <a:off x="4727054" y="2891146"/>
            <a:ext cx="1257937" cy="1257937"/>
            <a:chOff x="0" y="0"/>
            <a:chExt cx="1257936" cy="1257936"/>
          </a:xfrm>
        </p:grpSpPr>
        <p:sp>
          <p:nvSpPr>
            <p:cNvPr id="561" name="圆角矩形"/>
            <p:cNvSpPr/>
            <p:nvPr/>
          </p:nvSpPr>
          <p:spPr>
            <a:xfrm>
              <a:off x="0" y="0"/>
              <a:ext cx="1257937" cy="1257937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>
              <a:outerShdw blurRad="241300" dist="38100" dir="2700000" rotWithShape="0">
                <a:srgbClr val="000000">
                  <a:alpha val="28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562" name="O"/>
            <p:cNvSpPr txBox="1"/>
            <p:nvPr/>
          </p:nvSpPr>
          <p:spPr>
            <a:xfrm>
              <a:off x="107126" y="310196"/>
              <a:ext cx="1043683" cy="6375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O</a:t>
              </a:r>
            </a:p>
          </p:txBody>
        </p:sp>
      </p:grpSp>
      <p:grpSp>
        <p:nvGrpSpPr>
          <p:cNvPr id="566" name="圆角矩形 7"/>
          <p:cNvGrpSpPr/>
          <p:nvPr/>
        </p:nvGrpSpPr>
        <p:grpSpPr>
          <a:xfrm>
            <a:off x="6133417" y="2891146"/>
            <a:ext cx="1257937" cy="1257937"/>
            <a:chOff x="0" y="0"/>
            <a:chExt cx="1257936" cy="1257936"/>
          </a:xfrm>
        </p:grpSpPr>
        <p:sp>
          <p:nvSpPr>
            <p:cNvPr id="564" name="圆角矩形"/>
            <p:cNvSpPr/>
            <p:nvPr/>
          </p:nvSpPr>
          <p:spPr>
            <a:xfrm>
              <a:off x="0" y="0"/>
              <a:ext cx="1257937" cy="1257937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>
              <a:outerShdw blurRad="241300" dist="38100" dir="2700000" rotWithShape="0">
                <a:srgbClr val="000000">
                  <a:alpha val="28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565" name="T"/>
            <p:cNvSpPr txBox="1"/>
            <p:nvPr/>
          </p:nvSpPr>
          <p:spPr>
            <a:xfrm>
              <a:off x="107126" y="310196"/>
              <a:ext cx="1043683" cy="6375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36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T</a:t>
              </a:r>
            </a:p>
          </p:txBody>
        </p:sp>
      </p:grpSp>
      <p:sp>
        <p:nvSpPr>
          <p:cNvPr id="567" name="矩形 8"/>
          <p:cNvSpPr txBox="1"/>
          <p:nvPr/>
        </p:nvSpPr>
        <p:spPr>
          <a:xfrm>
            <a:off x="1749675" y="1598066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568" name="矩形 9"/>
          <p:cNvSpPr txBox="1"/>
          <p:nvPr/>
        </p:nvSpPr>
        <p:spPr>
          <a:xfrm>
            <a:off x="1748645" y="1939475"/>
            <a:ext cx="2932691" cy="48259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在此录入上述图表的综合说明，在此录入上述图表的综合描述说明。</a:t>
            </a:r>
          </a:p>
        </p:txBody>
      </p:sp>
      <p:sp>
        <p:nvSpPr>
          <p:cNvPr id="569" name="矩形 10"/>
          <p:cNvSpPr txBox="1"/>
          <p:nvPr/>
        </p:nvSpPr>
        <p:spPr>
          <a:xfrm>
            <a:off x="7654332" y="1598066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570" name="矩形 11"/>
          <p:cNvSpPr txBox="1"/>
          <p:nvPr/>
        </p:nvSpPr>
        <p:spPr>
          <a:xfrm>
            <a:off x="7653301" y="1939475"/>
            <a:ext cx="2932691" cy="48259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在此录入上述图表的综合说明，在此录入上述图表的综合描述说明。</a:t>
            </a:r>
          </a:p>
        </p:txBody>
      </p:sp>
      <p:sp>
        <p:nvSpPr>
          <p:cNvPr id="571" name="矩形 12"/>
          <p:cNvSpPr txBox="1"/>
          <p:nvPr/>
        </p:nvSpPr>
        <p:spPr>
          <a:xfrm>
            <a:off x="1749675" y="3068958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572" name="矩形 13"/>
          <p:cNvSpPr txBox="1"/>
          <p:nvPr/>
        </p:nvSpPr>
        <p:spPr>
          <a:xfrm>
            <a:off x="1748645" y="3410365"/>
            <a:ext cx="2932691" cy="48259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在此录入上述图表的综合说明，在此录入上述图表的综合描述说明。</a:t>
            </a:r>
          </a:p>
        </p:txBody>
      </p:sp>
      <p:sp>
        <p:nvSpPr>
          <p:cNvPr id="573" name="矩形 14"/>
          <p:cNvSpPr txBox="1"/>
          <p:nvPr/>
        </p:nvSpPr>
        <p:spPr>
          <a:xfrm>
            <a:off x="7654332" y="3068958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ctr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574" name="矩形 15"/>
          <p:cNvSpPr txBox="1"/>
          <p:nvPr/>
        </p:nvSpPr>
        <p:spPr>
          <a:xfrm>
            <a:off x="7653301" y="3410365"/>
            <a:ext cx="2932691" cy="48259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lnSpc>
                <a:spcPct val="12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在此录入上述图表的综合说明，在此录入上述图表的综合描述说明。</a:t>
            </a:r>
          </a:p>
        </p:txBody>
      </p:sp>
      <p:sp>
        <p:nvSpPr>
          <p:cNvPr id="575" name="圆角矩形 16"/>
          <p:cNvSpPr/>
          <p:nvPr/>
        </p:nvSpPr>
        <p:spPr>
          <a:xfrm>
            <a:off x="1918741" y="4583798"/>
            <a:ext cx="2952331" cy="432051"/>
          </a:xfrm>
          <a:prstGeom prst="roundRect">
            <a:avLst>
              <a:gd name="adj" fmla="val 16667"/>
            </a:avLst>
          </a:prstGeom>
          <a:solidFill>
            <a:srgbClr val="404040"/>
          </a:solidFill>
          <a:ln w="12700">
            <a:miter lim="400000"/>
          </a:ln>
          <a:effectLst>
            <a:outerShdw blurRad="241300" dist="38100" dir="2700000" rotWithShape="0">
              <a:srgbClr val="000000">
                <a:alpha val="28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6" name="标题 4"/>
          <p:cNvSpPr txBox="1"/>
          <p:nvPr/>
        </p:nvSpPr>
        <p:spPr>
          <a:xfrm>
            <a:off x="1892453" y="4577443"/>
            <a:ext cx="2932900" cy="4089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spAutoFit/>
          </a:bodyPr>
          <a:lstStyle>
            <a:lvl1pPr algn="ctr">
              <a:defRPr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577" name="矩形 18"/>
          <p:cNvSpPr txBox="1"/>
          <p:nvPr/>
        </p:nvSpPr>
        <p:spPr>
          <a:xfrm>
            <a:off x="1953029" y="5159862"/>
            <a:ext cx="8644395" cy="513079"/>
          </a:xfrm>
          <a:prstGeom prst="rect">
            <a:avLst/>
          </a:prstGeom>
          <a:ln w="12700">
            <a:miter lim="400000"/>
          </a:ln>
        </p:spPr>
        <p:txBody>
          <a:bodyPr lIns="34289" tIns="34289" rIns="34289" bIns="3428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200字以内，据统计每页幻灯片的最好控制在  5分钟之内。此处添加详细文本描述 。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10190" y="6381750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830" y="1862595"/>
            <a:ext cx="7119330" cy="38778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581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440" y="1719148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82" name="TextBox 59"/>
          <p:cNvSpPr txBox="1"/>
          <p:nvPr/>
        </p:nvSpPr>
        <p:spPr>
          <a:xfrm>
            <a:off x="8697159" y="1961950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04</a:t>
            </a:r>
          </a:p>
        </p:txBody>
      </p:sp>
      <p:sp>
        <p:nvSpPr>
          <p:cNvPr id="583" name="TextBox 59"/>
          <p:cNvSpPr txBox="1"/>
          <p:nvPr/>
        </p:nvSpPr>
        <p:spPr>
          <a:xfrm>
            <a:off x="7760261" y="2910233"/>
            <a:ext cx="2716876" cy="942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584" name="矩形 6"/>
          <p:cNvSpPr txBox="1"/>
          <p:nvPr/>
        </p:nvSpPr>
        <p:spPr>
          <a:xfrm>
            <a:off x="6543337" y="3702322"/>
            <a:ext cx="5150723" cy="3454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添加标题/添加标题/添加标题/添加标题/添加标题</a:t>
            </a:r>
          </a:p>
        </p:txBody>
      </p:sp>
      <p:sp>
        <p:nvSpPr>
          <p:cNvPr id="585" name="Rectangle 4"/>
          <p:cNvSpPr txBox="1"/>
          <p:nvPr/>
        </p:nvSpPr>
        <p:spPr>
          <a:xfrm>
            <a:off x="7292209" y="4264231"/>
            <a:ext cx="3652979" cy="5486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spAutoFit/>
          </a:bodyPr>
          <a:lstStyle/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Introduction Of Atmospheric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Business Plan Startup Plan PPT Template, 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Complete Framework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116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1" name="Text Box 7"/>
          <p:cNvSpPr txBox="1"/>
          <p:nvPr/>
        </p:nvSpPr>
        <p:spPr>
          <a:xfrm>
            <a:off x="8359947" y="2048430"/>
            <a:ext cx="2068803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b="1" dirty="0" err="1">
                <a:solidFill>
                  <a:schemeClr val="tx1"/>
                </a:solidFill>
              </a:rPr>
              <a:t>自我介绍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72" name="矩形 7"/>
          <p:cNvSpPr txBox="1"/>
          <p:nvPr/>
        </p:nvSpPr>
        <p:spPr>
          <a:xfrm>
            <a:off x="8382816" y="2410007"/>
            <a:ext cx="3063993" cy="3708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A6A6A6"/>
                </a:solidFill>
                <a:latin typeface="Impact MT Std"/>
                <a:ea typeface="Impact MT Std"/>
                <a:cs typeface="Impact MT Std"/>
                <a:sym typeface="Impact MT Std"/>
              </a:defRPr>
            </a:lvl1pPr>
          </a:lstStyle>
          <a:p>
            <a:r>
              <a:rPr dirty="0"/>
              <a:t>Personal Basic Information</a:t>
            </a:r>
          </a:p>
        </p:txBody>
      </p:sp>
      <p:sp>
        <p:nvSpPr>
          <p:cNvPr id="73" name="矩形 8"/>
          <p:cNvSpPr txBox="1"/>
          <p:nvPr/>
        </p:nvSpPr>
        <p:spPr>
          <a:xfrm>
            <a:off x="6136078" y="2885876"/>
            <a:ext cx="4088077" cy="272893"/>
          </a:xfrm>
          <a:prstGeom prst="rect">
            <a:avLst/>
          </a:prstGeom>
          <a:ln w="12700">
            <a:miter lim="400000"/>
          </a:ln>
        </p:spPr>
        <p:txBody>
          <a:bodyPr lIns="34289" tIns="34289" rIns="34289" bIns="3428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endParaRPr dirty="0"/>
          </a:p>
        </p:txBody>
      </p:sp>
      <p:pic>
        <p:nvPicPr>
          <p:cNvPr id="75" name="%E5%8D%83%E5%BA%93%E7%BD%91_%E5%95%86%E5%8A%A1%E7%94%B5%E8%84%91%E6%95%B0%E6%8D%AE%E5%B1%95%E7%A4%BA2.5d%E7%AB%8B%E4%BD%93%E5%85%8D%E6%8A%A0%E7%B4%A0%E6%9D%90_%E5%85%83%E7%B4%A0%E7%BC%96%E5%8F%B710105303.png" descr="%E5%8D%83%E5%BA%93%E7%BD%91_%E5%95%86%E5%8A%A1%E7%94%B5%E8%84%91%E6%95%B0%E6%8D%AE%E5%B1%95%E7%A4%BA2.5d%E7%AB%8B%E4%BD%93%E5%85%8D%E6%8A%A0%E7%B4%A0%E6%9D%90_%E5%85%83%E7%B4%A0%E7%BC%96%E5%8F%B71010530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4351" y="1904692"/>
            <a:ext cx="1015467" cy="101546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26B764A-775E-9C3F-3E67-4E3038031A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83654"/>
              </p:ext>
            </p:extLst>
          </p:nvPr>
        </p:nvGraphicFramePr>
        <p:xfrm>
          <a:off x="6306672" y="3171253"/>
          <a:ext cx="5140138" cy="1950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140138">
                  <a:extLst>
                    <a:ext uri="{9D8B030D-6E8A-4147-A177-3AD203B41FA5}">
                      <a16:colId xmlns:a16="http://schemas.microsoft.com/office/drawing/2014/main" val="2075018360"/>
                    </a:ext>
                  </a:extLst>
                </a:gridCol>
              </a:tblGrid>
              <a:tr h="1400972">
                <a:tc>
                  <a:txBody>
                    <a:bodyPr/>
                    <a:lstStyle/>
                    <a:p>
                      <a:pPr algn="l"/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某互联网金融公司大数据开发工程师，前京东大数据开发工程师，信息与通信工程专业硕士，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CSDN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认证博客专家，阿里云专家博主，微信公众号【</a:t>
                      </a:r>
                      <a:r>
                        <a:rPr lang="zh-CN" sz="1600" b="1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笑看风云路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】主理人</a:t>
                      </a:r>
                      <a:endParaRPr lang="en-US" altLang="zh-CN" sz="1600" dirty="0">
                        <a:solidFill>
                          <a:srgbClr val="000000"/>
                        </a:solidFill>
                        <a:effectLst/>
                        <a:latin typeface="Cambria" panose="02040503050406030204" pitchFamily="18" charset="0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algn="l"/>
                      <a:endParaRPr lang="en-US" altLang="zh-CN" sz="16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宋体" panose="02010600030101010101" pitchFamily="2" charset="-122"/>
                      </a:endParaRPr>
                    </a:p>
                    <a:p>
                      <a:pPr algn="l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MS Mincho" panose="02020609040205080304" pitchFamily="49" charset="-128"/>
                          <a:cs typeface="宋体" panose="02010600030101010101" pitchFamily="2" charset="-122"/>
                        </a:rPr>
                        <a:t>6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年企业数据开发经验，对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Spark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Flink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Kafka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Hive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、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HBase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等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Hadoop</a:t>
                      </a:r>
                      <a:r>
                        <a:rPr lang="zh-CN" sz="1600" dirty="0">
                          <a:solidFill>
                            <a:srgbClr val="000000"/>
                          </a:solidFill>
                          <a:effectLst/>
                          <a:latin typeface="Cambria" panose="02040503050406030204" pitchFamily="18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生态圈大数据技术有丰富的实践经验，对于海量数据的计算和存储有深厚的经验和积累。</a:t>
                      </a:r>
                      <a:endParaRPr lang="zh-CN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黑体" panose="02010609060101010101" pitchFamily="49" charset="-122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673855193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9C1945F7-7C1E-0720-90B8-CAC5EB09F1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8642" y="1899902"/>
            <a:ext cx="2804381" cy="42065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58" y="2563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89" name="TextBox 3"/>
          <p:cNvSpPr txBox="1"/>
          <p:nvPr/>
        </p:nvSpPr>
        <p:spPr>
          <a:xfrm>
            <a:off x="1163865" y="5042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grpSp>
        <p:nvGrpSpPr>
          <p:cNvPr id="597" name="Group 9"/>
          <p:cNvGrpSpPr/>
          <p:nvPr/>
        </p:nvGrpSpPr>
        <p:grpSpPr>
          <a:xfrm>
            <a:off x="3929352" y="3222974"/>
            <a:ext cx="1435809" cy="807182"/>
            <a:chOff x="-7" y="-3"/>
            <a:chExt cx="1435807" cy="807180"/>
          </a:xfrm>
        </p:grpSpPr>
        <p:sp>
          <p:nvSpPr>
            <p:cNvPr id="590" name="Freeform 239"/>
            <p:cNvSpPr/>
            <p:nvPr/>
          </p:nvSpPr>
          <p:spPr>
            <a:xfrm>
              <a:off x="9418" y="632548"/>
              <a:ext cx="106367" cy="82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00" y="0"/>
                  </a:moveTo>
                  <a:cubicBezTo>
                    <a:pt x="9900" y="0"/>
                    <a:pt x="9900" y="0"/>
                    <a:pt x="9900" y="0"/>
                  </a:cubicBezTo>
                  <a:cubicBezTo>
                    <a:pt x="5400" y="0"/>
                    <a:pt x="0" y="2335"/>
                    <a:pt x="0" y="8173"/>
                  </a:cubicBezTo>
                  <a:cubicBezTo>
                    <a:pt x="0" y="11676"/>
                    <a:pt x="0" y="11676"/>
                    <a:pt x="0" y="11676"/>
                  </a:cubicBezTo>
                  <a:cubicBezTo>
                    <a:pt x="0" y="18097"/>
                    <a:pt x="5400" y="21600"/>
                    <a:pt x="9900" y="21600"/>
                  </a:cubicBezTo>
                  <a:cubicBezTo>
                    <a:pt x="12600" y="21600"/>
                    <a:pt x="12600" y="21600"/>
                    <a:pt x="12600" y="21600"/>
                  </a:cubicBezTo>
                  <a:cubicBezTo>
                    <a:pt x="17550" y="21600"/>
                    <a:pt x="21600" y="18097"/>
                    <a:pt x="21600" y="11676"/>
                  </a:cubicBezTo>
                  <a:cubicBezTo>
                    <a:pt x="21600" y="8173"/>
                    <a:pt x="21600" y="8173"/>
                    <a:pt x="21600" y="8173"/>
                  </a:cubicBezTo>
                  <a:cubicBezTo>
                    <a:pt x="21600" y="2335"/>
                    <a:pt x="17550" y="0"/>
                    <a:pt x="12600" y="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Freeform 240"/>
            <p:cNvSpPr/>
            <p:nvPr/>
          </p:nvSpPr>
          <p:spPr>
            <a:xfrm>
              <a:off x="125307" y="534123"/>
              <a:ext cx="100016" cy="180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20" y="0"/>
                  </a:moveTo>
                  <a:cubicBezTo>
                    <a:pt x="8160" y="0"/>
                    <a:pt x="8160" y="0"/>
                    <a:pt x="8160" y="0"/>
                  </a:cubicBezTo>
                  <a:cubicBezTo>
                    <a:pt x="3360" y="0"/>
                    <a:pt x="0" y="1333"/>
                    <a:pt x="0" y="4000"/>
                  </a:cubicBezTo>
                  <a:cubicBezTo>
                    <a:pt x="0" y="17067"/>
                    <a:pt x="0" y="17067"/>
                    <a:pt x="0" y="17067"/>
                  </a:cubicBezTo>
                  <a:cubicBezTo>
                    <a:pt x="0" y="20000"/>
                    <a:pt x="3360" y="21600"/>
                    <a:pt x="8160" y="21600"/>
                  </a:cubicBezTo>
                  <a:cubicBezTo>
                    <a:pt x="11520" y="21600"/>
                    <a:pt x="11520" y="21600"/>
                    <a:pt x="11520" y="21600"/>
                  </a:cubicBezTo>
                  <a:cubicBezTo>
                    <a:pt x="16320" y="21600"/>
                    <a:pt x="21600" y="20000"/>
                    <a:pt x="21600" y="17067"/>
                  </a:cubicBezTo>
                  <a:cubicBezTo>
                    <a:pt x="21600" y="4000"/>
                    <a:pt x="21600" y="4000"/>
                    <a:pt x="21600" y="4000"/>
                  </a:cubicBezTo>
                  <a:cubicBezTo>
                    <a:pt x="21600" y="1333"/>
                    <a:pt x="16320" y="0"/>
                    <a:pt x="11520" y="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Freeform 241"/>
            <p:cNvSpPr/>
            <p:nvPr/>
          </p:nvSpPr>
          <p:spPr>
            <a:xfrm>
              <a:off x="239607" y="453160"/>
              <a:ext cx="92078" cy="261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644" y="0"/>
                  </a:moveTo>
                  <a:cubicBezTo>
                    <a:pt x="10010" y="0"/>
                    <a:pt x="10010" y="0"/>
                    <a:pt x="10010" y="0"/>
                  </a:cubicBezTo>
                  <a:cubicBezTo>
                    <a:pt x="4741" y="0"/>
                    <a:pt x="0" y="1831"/>
                    <a:pt x="0" y="3661"/>
                  </a:cubicBezTo>
                  <a:cubicBezTo>
                    <a:pt x="0" y="18488"/>
                    <a:pt x="0" y="18488"/>
                    <a:pt x="0" y="18488"/>
                  </a:cubicBezTo>
                  <a:cubicBezTo>
                    <a:pt x="0" y="20319"/>
                    <a:pt x="4741" y="21600"/>
                    <a:pt x="10010" y="21600"/>
                  </a:cubicBezTo>
                  <a:cubicBezTo>
                    <a:pt x="12644" y="21600"/>
                    <a:pt x="12644" y="21600"/>
                    <a:pt x="12644" y="21600"/>
                  </a:cubicBezTo>
                  <a:cubicBezTo>
                    <a:pt x="17912" y="21600"/>
                    <a:pt x="21600" y="20319"/>
                    <a:pt x="21600" y="18488"/>
                  </a:cubicBezTo>
                  <a:cubicBezTo>
                    <a:pt x="21600" y="3661"/>
                    <a:pt x="21600" y="3661"/>
                    <a:pt x="21600" y="3661"/>
                  </a:cubicBezTo>
                  <a:cubicBezTo>
                    <a:pt x="21600" y="1831"/>
                    <a:pt x="17912" y="0"/>
                    <a:pt x="12644" y="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Freeform 242"/>
            <p:cNvSpPr/>
            <p:nvPr/>
          </p:nvSpPr>
          <p:spPr>
            <a:xfrm>
              <a:off x="345969" y="361084"/>
              <a:ext cx="92078" cy="354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581"/>
                  </a:moveTo>
                  <a:cubicBezTo>
                    <a:pt x="21600" y="1087"/>
                    <a:pt x="17385" y="0"/>
                    <a:pt x="11590" y="0"/>
                  </a:cubicBezTo>
                  <a:cubicBezTo>
                    <a:pt x="9483" y="0"/>
                    <a:pt x="9483" y="0"/>
                    <a:pt x="9483" y="0"/>
                  </a:cubicBezTo>
                  <a:cubicBezTo>
                    <a:pt x="4215" y="0"/>
                    <a:pt x="0" y="1087"/>
                    <a:pt x="0" y="2581"/>
                  </a:cubicBezTo>
                  <a:cubicBezTo>
                    <a:pt x="0" y="19155"/>
                    <a:pt x="0" y="19155"/>
                    <a:pt x="0" y="19155"/>
                  </a:cubicBezTo>
                  <a:cubicBezTo>
                    <a:pt x="0" y="20513"/>
                    <a:pt x="4215" y="21600"/>
                    <a:pt x="9483" y="21600"/>
                  </a:cubicBezTo>
                  <a:cubicBezTo>
                    <a:pt x="11590" y="21600"/>
                    <a:pt x="11590" y="21600"/>
                    <a:pt x="11590" y="21600"/>
                  </a:cubicBezTo>
                  <a:cubicBezTo>
                    <a:pt x="17385" y="21600"/>
                    <a:pt x="21600" y="20513"/>
                    <a:pt x="21600" y="19155"/>
                  </a:cubicBezTo>
                  <a:lnTo>
                    <a:pt x="21600" y="2581"/>
                  </a:ln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Freeform 243"/>
            <p:cNvSpPr/>
            <p:nvPr/>
          </p:nvSpPr>
          <p:spPr>
            <a:xfrm>
              <a:off x="461857" y="264247"/>
              <a:ext cx="90491" cy="4508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63" y="0"/>
                  </a:moveTo>
                  <a:cubicBezTo>
                    <a:pt x="9483" y="0"/>
                    <a:pt x="9483" y="0"/>
                    <a:pt x="9483" y="0"/>
                  </a:cubicBezTo>
                  <a:cubicBezTo>
                    <a:pt x="4215" y="0"/>
                    <a:pt x="0" y="958"/>
                    <a:pt x="0" y="2022"/>
                  </a:cubicBezTo>
                  <a:cubicBezTo>
                    <a:pt x="0" y="19578"/>
                    <a:pt x="0" y="19578"/>
                    <a:pt x="0" y="19578"/>
                  </a:cubicBezTo>
                  <a:cubicBezTo>
                    <a:pt x="0" y="20749"/>
                    <a:pt x="4215" y="21600"/>
                    <a:pt x="9483" y="21600"/>
                  </a:cubicBezTo>
                  <a:cubicBezTo>
                    <a:pt x="11063" y="21600"/>
                    <a:pt x="11063" y="21600"/>
                    <a:pt x="11063" y="21600"/>
                  </a:cubicBezTo>
                  <a:cubicBezTo>
                    <a:pt x="16859" y="21600"/>
                    <a:pt x="21600" y="20749"/>
                    <a:pt x="21600" y="19578"/>
                  </a:cubicBezTo>
                  <a:cubicBezTo>
                    <a:pt x="21600" y="2022"/>
                    <a:pt x="21600" y="2022"/>
                    <a:pt x="21600" y="2022"/>
                  </a:cubicBezTo>
                  <a:cubicBezTo>
                    <a:pt x="21600" y="958"/>
                    <a:pt x="16859" y="0"/>
                    <a:pt x="11063" y="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Freeform 244"/>
            <p:cNvSpPr/>
            <p:nvPr/>
          </p:nvSpPr>
          <p:spPr>
            <a:xfrm>
              <a:off x="-8" y="-4"/>
              <a:ext cx="552355" cy="481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2" h="21420" extrusionOk="0">
                  <a:moveTo>
                    <a:pt x="21214" y="708"/>
                  </a:moveTo>
                  <a:cubicBezTo>
                    <a:pt x="20956" y="116"/>
                    <a:pt x="20267" y="-180"/>
                    <a:pt x="19665" y="116"/>
                  </a:cubicBezTo>
                  <a:cubicBezTo>
                    <a:pt x="14157" y="2483"/>
                    <a:pt x="14157" y="2483"/>
                    <a:pt x="14157" y="2483"/>
                  </a:cubicBezTo>
                  <a:cubicBezTo>
                    <a:pt x="13555" y="2779"/>
                    <a:pt x="13211" y="3568"/>
                    <a:pt x="13469" y="4357"/>
                  </a:cubicBezTo>
                  <a:cubicBezTo>
                    <a:pt x="13641" y="4850"/>
                    <a:pt x="14157" y="5245"/>
                    <a:pt x="14674" y="5245"/>
                  </a:cubicBezTo>
                  <a:cubicBezTo>
                    <a:pt x="14760" y="5245"/>
                    <a:pt x="14932" y="5245"/>
                    <a:pt x="15104" y="5146"/>
                  </a:cubicBezTo>
                  <a:cubicBezTo>
                    <a:pt x="17169" y="4258"/>
                    <a:pt x="17169" y="4258"/>
                    <a:pt x="17169" y="4258"/>
                  </a:cubicBezTo>
                  <a:cubicBezTo>
                    <a:pt x="10801" y="14319"/>
                    <a:pt x="905" y="18560"/>
                    <a:pt x="819" y="18658"/>
                  </a:cubicBezTo>
                  <a:cubicBezTo>
                    <a:pt x="216" y="18856"/>
                    <a:pt x="-128" y="19743"/>
                    <a:pt x="44" y="20434"/>
                  </a:cubicBezTo>
                  <a:cubicBezTo>
                    <a:pt x="302" y="21025"/>
                    <a:pt x="733" y="21420"/>
                    <a:pt x="1249" y="21420"/>
                  </a:cubicBezTo>
                  <a:cubicBezTo>
                    <a:pt x="1421" y="21420"/>
                    <a:pt x="1593" y="21420"/>
                    <a:pt x="1765" y="21321"/>
                  </a:cubicBezTo>
                  <a:cubicBezTo>
                    <a:pt x="2196" y="21124"/>
                    <a:pt x="11576" y="16982"/>
                    <a:pt x="18546" y="7020"/>
                  </a:cubicBezTo>
                  <a:cubicBezTo>
                    <a:pt x="18546" y="8302"/>
                    <a:pt x="18546" y="8302"/>
                    <a:pt x="18546" y="8302"/>
                  </a:cubicBezTo>
                  <a:cubicBezTo>
                    <a:pt x="18546" y="9091"/>
                    <a:pt x="19321" y="9782"/>
                    <a:pt x="20009" y="9782"/>
                  </a:cubicBezTo>
                  <a:cubicBezTo>
                    <a:pt x="20697" y="9782"/>
                    <a:pt x="21472" y="9091"/>
                    <a:pt x="21472" y="8302"/>
                  </a:cubicBezTo>
                  <a:cubicBezTo>
                    <a:pt x="21472" y="1694"/>
                    <a:pt x="21472" y="1694"/>
                    <a:pt x="21472" y="1694"/>
                  </a:cubicBezTo>
                  <a:cubicBezTo>
                    <a:pt x="21472" y="1694"/>
                    <a:pt x="21472" y="1694"/>
                    <a:pt x="21472" y="1694"/>
                  </a:cubicBezTo>
                  <a:cubicBezTo>
                    <a:pt x="21472" y="1299"/>
                    <a:pt x="21386" y="1004"/>
                    <a:pt x="21214" y="708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Freeform 248"/>
            <p:cNvSpPr/>
            <p:nvPr/>
          </p:nvSpPr>
          <p:spPr>
            <a:xfrm>
              <a:off x="857145" y="165822"/>
              <a:ext cx="578655" cy="641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2" h="21600" extrusionOk="0">
                  <a:moveTo>
                    <a:pt x="7945" y="21600"/>
                  </a:moveTo>
                  <a:cubicBezTo>
                    <a:pt x="7779" y="21600"/>
                    <a:pt x="7697" y="21600"/>
                    <a:pt x="7531" y="21600"/>
                  </a:cubicBezTo>
                  <a:cubicBezTo>
                    <a:pt x="3476" y="21301"/>
                    <a:pt x="1490" y="18685"/>
                    <a:pt x="1490" y="16144"/>
                  </a:cubicBezTo>
                  <a:cubicBezTo>
                    <a:pt x="1572" y="13678"/>
                    <a:pt x="3641" y="11136"/>
                    <a:pt x="8110" y="11062"/>
                  </a:cubicBezTo>
                  <a:cubicBezTo>
                    <a:pt x="9766" y="10987"/>
                    <a:pt x="11338" y="11286"/>
                    <a:pt x="12745" y="11660"/>
                  </a:cubicBezTo>
                  <a:cubicBezTo>
                    <a:pt x="11421" y="7922"/>
                    <a:pt x="7779" y="4036"/>
                    <a:pt x="1076" y="1345"/>
                  </a:cubicBezTo>
                  <a:cubicBezTo>
                    <a:pt x="2317" y="3363"/>
                    <a:pt x="2317" y="3363"/>
                    <a:pt x="2317" y="3363"/>
                  </a:cubicBezTo>
                  <a:cubicBezTo>
                    <a:pt x="2400" y="3513"/>
                    <a:pt x="2400" y="3662"/>
                    <a:pt x="2234" y="3812"/>
                  </a:cubicBezTo>
                  <a:cubicBezTo>
                    <a:pt x="2069" y="3887"/>
                    <a:pt x="1903" y="3812"/>
                    <a:pt x="1821" y="3737"/>
                  </a:cubicBezTo>
                  <a:cubicBezTo>
                    <a:pt x="1324" y="3139"/>
                    <a:pt x="331" y="1869"/>
                    <a:pt x="166" y="1046"/>
                  </a:cubicBezTo>
                  <a:cubicBezTo>
                    <a:pt x="0" y="822"/>
                    <a:pt x="0" y="822"/>
                    <a:pt x="0" y="822"/>
                  </a:cubicBezTo>
                  <a:cubicBezTo>
                    <a:pt x="0" y="747"/>
                    <a:pt x="0" y="598"/>
                    <a:pt x="83" y="523"/>
                  </a:cubicBezTo>
                  <a:cubicBezTo>
                    <a:pt x="83" y="448"/>
                    <a:pt x="166" y="448"/>
                    <a:pt x="248" y="374"/>
                  </a:cubicBezTo>
                  <a:cubicBezTo>
                    <a:pt x="331" y="299"/>
                    <a:pt x="497" y="149"/>
                    <a:pt x="745" y="149"/>
                  </a:cubicBezTo>
                  <a:cubicBezTo>
                    <a:pt x="2069" y="75"/>
                    <a:pt x="3890" y="0"/>
                    <a:pt x="3890" y="0"/>
                  </a:cubicBezTo>
                  <a:cubicBezTo>
                    <a:pt x="3972" y="598"/>
                    <a:pt x="3972" y="598"/>
                    <a:pt x="3972" y="598"/>
                  </a:cubicBezTo>
                  <a:cubicBezTo>
                    <a:pt x="3972" y="598"/>
                    <a:pt x="2400" y="673"/>
                    <a:pt x="1241" y="673"/>
                  </a:cubicBezTo>
                  <a:cubicBezTo>
                    <a:pt x="8524" y="3662"/>
                    <a:pt x="12331" y="7922"/>
                    <a:pt x="13490" y="11958"/>
                  </a:cubicBezTo>
                  <a:cubicBezTo>
                    <a:pt x="18621" y="13827"/>
                    <a:pt x="21517" y="18087"/>
                    <a:pt x="21517" y="18162"/>
                  </a:cubicBezTo>
                  <a:cubicBezTo>
                    <a:pt x="21600" y="18311"/>
                    <a:pt x="21600" y="18461"/>
                    <a:pt x="21434" y="18536"/>
                  </a:cubicBezTo>
                  <a:cubicBezTo>
                    <a:pt x="21269" y="18610"/>
                    <a:pt x="21021" y="18610"/>
                    <a:pt x="20938" y="18461"/>
                  </a:cubicBezTo>
                  <a:cubicBezTo>
                    <a:pt x="20938" y="18386"/>
                    <a:pt x="18372" y="14574"/>
                    <a:pt x="13655" y="12631"/>
                  </a:cubicBezTo>
                  <a:cubicBezTo>
                    <a:pt x="13986" y="14126"/>
                    <a:pt x="13986" y="15546"/>
                    <a:pt x="13572" y="16891"/>
                  </a:cubicBezTo>
                  <a:cubicBezTo>
                    <a:pt x="12828" y="19806"/>
                    <a:pt x="10676" y="21600"/>
                    <a:pt x="7945" y="21600"/>
                  </a:cubicBezTo>
                  <a:close/>
                  <a:moveTo>
                    <a:pt x="8441" y="11660"/>
                  </a:moveTo>
                  <a:cubicBezTo>
                    <a:pt x="8359" y="11660"/>
                    <a:pt x="8276" y="11660"/>
                    <a:pt x="8110" y="11660"/>
                  </a:cubicBezTo>
                  <a:cubicBezTo>
                    <a:pt x="4138" y="11734"/>
                    <a:pt x="2234" y="13976"/>
                    <a:pt x="2152" y="16144"/>
                  </a:cubicBezTo>
                  <a:cubicBezTo>
                    <a:pt x="2152" y="18386"/>
                    <a:pt x="3972" y="20778"/>
                    <a:pt x="7614" y="21002"/>
                  </a:cubicBezTo>
                  <a:cubicBezTo>
                    <a:pt x="10097" y="21152"/>
                    <a:pt x="12248" y="19507"/>
                    <a:pt x="12993" y="16742"/>
                  </a:cubicBezTo>
                  <a:cubicBezTo>
                    <a:pt x="13324" y="15397"/>
                    <a:pt x="13324" y="13902"/>
                    <a:pt x="12910" y="12407"/>
                  </a:cubicBezTo>
                  <a:cubicBezTo>
                    <a:pt x="11586" y="11958"/>
                    <a:pt x="10097" y="11660"/>
                    <a:pt x="8441" y="1166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03" name="Group 17"/>
          <p:cNvGrpSpPr/>
          <p:nvPr/>
        </p:nvGrpSpPr>
        <p:grpSpPr>
          <a:xfrm>
            <a:off x="3976881" y="2025137"/>
            <a:ext cx="1643069" cy="1143005"/>
            <a:chOff x="0" y="0"/>
            <a:chExt cx="1643067" cy="1143003"/>
          </a:xfrm>
        </p:grpSpPr>
        <p:sp>
          <p:nvSpPr>
            <p:cNvPr id="598" name="Freeform 233"/>
            <p:cNvSpPr/>
            <p:nvPr/>
          </p:nvSpPr>
          <p:spPr>
            <a:xfrm>
              <a:off x="247650" y="-1"/>
              <a:ext cx="479428" cy="557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781"/>
                    <a:pt x="18700" y="11704"/>
                    <a:pt x="14700" y="9810"/>
                  </a:cubicBezTo>
                  <a:cubicBezTo>
                    <a:pt x="16200" y="8778"/>
                    <a:pt x="17200" y="7315"/>
                    <a:pt x="17200" y="5508"/>
                  </a:cubicBezTo>
                  <a:cubicBezTo>
                    <a:pt x="17200" y="2410"/>
                    <a:pt x="14300" y="0"/>
                    <a:pt x="10800" y="0"/>
                  </a:cubicBezTo>
                  <a:cubicBezTo>
                    <a:pt x="7200" y="0"/>
                    <a:pt x="4400" y="2496"/>
                    <a:pt x="4400" y="5594"/>
                  </a:cubicBezTo>
                  <a:cubicBezTo>
                    <a:pt x="4400" y="7401"/>
                    <a:pt x="5400" y="8778"/>
                    <a:pt x="6900" y="9810"/>
                  </a:cubicBezTo>
                  <a:cubicBezTo>
                    <a:pt x="2900" y="11704"/>
                    <a:pt x="0" y="16781"/>
                    <a:pt x="0" y="21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Freeform 234"/>
            <p:cNvSpPr/>
            <p:nvPr/>
          </p:nvSpPr>
          <p:spPr>
            <a:xfrm>
              <a:off x="247650" y="-1"/>
              <a:ext cx="479428" cy="557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781"/>
                    <a:pt x="18700" y="11704"/>
                    <a:pt x="14700" y="9810"/>
                  </a:cubicBezTo>
                  <a:cubicBezTo>
                    <a:pt x="16200" y="8778"/>
                    <a:pt x="17200" y="7315"/>
                    <a:pt x="17200" y="5508"/>
                  </a:cubicBezTo>
                  <a:cubicBezTo>
                    <a:pt x="17200" y="2410"/>
                    <a:pt x="14300" y="0"/>
                    <a:pt x="10800" y="0"/>
                  </a:cubicBezTo>
                  <a:cubicBezTo>
                    <a:pt x="7200" y="0"/>
                    <a:pt x="4400" y="2496"/>
                    <a:pt x="4400" y="5594"/>
                  </a:cubicBezTo>
                  <a:cubicBezTo>
                    <a:pt x="4400" y="7401"/>
                    <a:pt x="5400" y="8778"/>
                    <a:pt x="6900" y="9810"/>
                  </a:cubicBezTo>
                  <a:cubicBezTo>
                    <a:pt x="2900" y="11704"/>
                    <a:pt x="0" y="16781"/>
                    <a:pt x="0" y="21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Freeform 235"/>
            <p:cNvSpPr/>
            <p:nvPr/>
          </p:nvSpPr>
          <p:spPr>
            <a:xfrm>
              <a:off x="687388" y="158748"/>
              <a:ext cx="269878" cy="4016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25" y="9786"/>
                  </a:moveTo>
                  <a:cubicBezTo>
                    <a:pt x="14872" y="8831"/>
                    <a:pt x="16111" y="7160"/>
                    <a:pt x="16111" y="5370"/>
                  </a:cubicBezTo>
                  <a:cubicBezTo>
                    <a:pt x="16111" y="2387"/>
                    <a:pt x="12570" y="0"/>
                    <a:pt x="8144" y="0"/>
                  </a:cubicBezTo>
                  <a:cubicBezTo>
                    <a:pt x="3541" y="0"/>
                    <a:pt x="0" y="2387"/>
                    <a:pt x="0" y="5370"/>
                  </a:cubicBezTo>
                  <a:cubicBezTo>
                    <a:pt x="0" y="7160"/>
                    <a:pt x="1239" y="8592"/>
                    <a:pt x="3187" y="9547"/>
                  </a:cubicBezTo>
                  <a:cubicBezTo>
                    <a:pt x="2479" y="9786"/>
                    <a:pt x="1948" y="10263"/>
                    <a:pt x="1416" y="10621"/>
                  </a:cubicBezTo>
                  <a:cubicBezTo>
                    <a:pt x="4072" y="13724"/>
                    <a:pt x="5666" y="18497"/>
                    <a:pt x="566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16469"/>
                    <a:pt x="18059" y="11576"/>
                    <a:pt x="12925" y="9786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Freeform 236"/>
            <p:cNvSpPr/>
            <p:nvPr/>
          </p:nvSpPr>
          <p:spPr>
            <a:xfrm>
              <a:off x="-1" y="157161"/>
              <a:ext cx="269879" cy="403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413" y="9613"/>
                  </a:moveTo>
                  <a:cubicBezTo>
                    <a:pt x="20361" y="8664"/>
                    <a:pt x="21600" y="7121"/>
                    <a:pt x="21600" y="5341"/>
                  </a:cubicBezTo>
                  <a:cubicBezTo>
                    <a:pt x="21600" y="2374"/>
                    <a:pt x="18059" y="0"/>
                    <a:pt x="13633" y="0"/>
                  </a:cubicBezTo>
                  <a:cubicBezTo>
                    <a:pt x="9207" y="0"/>
                    <a:pt x="5489" y="2492"/>
                    <a:pt x="5489" y="5459"/>
                  </a:cubicBezTo>
                  <a:cubicBezTo>
                    <a:pt x="5489" y="7240"/>
                    <a:pt x="6728" y="8901"/>
                    <a:pt x="8675" y="9851"/>
                  </a:cubicBezTo>
                  <a:cubicBezTo>
                    <a:pt x="3541" y="11631"/>
                    <a:pt x="0" y="16497"/>
                    <a:pt x="0" y="21600"/>
                  </a:cubicBezTo>
                  <a:cubicBezTo>
                    <a:pt x="17351" y="21600"/>
                    <a:pt x="17351" y="21600"/>
                    <a:pt x="17351" y="21600"/>
                  </a:cubicBezTo>
                  <a:cubicBezTo>
                    <a:pt x="17351" y="18514"/>
                    <a:pt x="18767" y="14242"/>
                    <a:pt x="21246" y="11156"/>
                  </a:cubicBezTo>
                  <a:cubicBezTo>
                    <a:pt x="20361" y="10681"/>
                    <a:pt x="19475" y="9969"/>
                    <a:pt x="18413" y="9613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Freeform 249"/>
            <p:cNvSpPr/>
            <p:nvPr/>
          </p:nvSpPr>
          <p:spPr>
            <a:xfrm>
              <a:off x="1126384" y="474662"/>
              <a:ext cx="516683" cy="6683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9" h="21600" extrusionOk="0">
                  <a:moveTo>
                    <a:pt x="6860" y="21600"/>
                  </a:moveTo>
                  <a:cubicBezTo>
                    <a:pt x="6318" y="21600"/>
                    <a:pt x="5775" y="21528"/>
                    <a:pt x="5233" y="21385"/>
                  </a:cubicBezTo>
                  <a:cubicBezTo>
                    <a:pt x="985" y="20452"/>
                    <a:pt x="-551" y="17581"/>
                    <a:pt x="172" y="15213"/>
                  </a:cubicBezTo>
                  <a:cubicBezTo>
                    <a:pt x="805" y="12917"/>
                    <a:pt x="3697" y="10908"/>
                    <a:pt x="8487" y="11625"/>
                  </a:cubicBezTo>
                  <a:cubicBezTo>
                    <a:pt x="10294" y="11841"/>
                    <a:pt x="11831" y="12415"/>
                    <a:pt x="13277" y="13060"/>
                  </a:cubicBezTo>
                  <a:cubicBezTo>
                    <a:pt x="12825" y="9329"/>
                    <a:pt x="9933" y="4951"/>
                    <a:pt x="3426" y="1220"/>
                  </a:cubicBezTo>
                  <a:cubicBezTo>
                    <a:pt x="4239" y="3373"/>
                    <a:pt x="4239" y="3373"/>
                    <a:pt x="4239" y="3373"/>
                  </a:cubicBezTo>
                  <a:cubicBezTo>
                    <a:pt x="4329" y="3516"/>
                    <a:pt x="4239" y="3660"/>
                    <a:pt x="4058" y="3732"/>
                  </a:cubicBezTo>
                  <a:cubicBezTo>
                    <a:pt x="3877" y="3803"/>
                    <a:pt x="3606" y="3732"/>
                    <a:pt x="3606" y="3588"/>
                  </a:cubicBezTo>
                  <a:cubicBezTo>
                    <a:pt x="3154" y="2942"/>
                    <a:pt x="2431" y="1579"/>
                    <a:pt x="2522" y="789"/>
                  </a:cubicBezTo>
                  <a:cubicBezTo>
                    <a:pt x="2431" y="574"/>
                    <a:pt x="2431" y="574"/>
                    <a:pt x="2431" y="574"/>
                  </a:cubicBezTo>
                  <a:cubicBezTo>
                    <a:pt x="2341" y="431"/>
                    <a:pt x="2431" y="287"/>
                    <a:pt x="2522" y="215"/>
                  </a:cubicBezTo>
                  <a:cubicBezTo>
                    <a:pt x="2612" y="215"/>
                    <a:pt x="2612" y="215"/>
                    <a:pt x="2703" y="215"/>
                  </a:cubicBezTo>
                  <a:cubicBezTo>
                    <a:pt x="2793" y="72"/>
                    <a:pt x="3064" y="0"/>
                    <a:pt x="3426" y="0"/>
                  </a:cubicBezTo>
                  <a:cubicBezTo>
                    <a:pt x="4781" y="215"/>
                    <a:pt x="6770" y="431"/>
                    <a:pt x="6770" y="431"/>
                  </a:cubicBezTo>
                  <a:cubicBezTo>
                    <a:pt x="6679" y="1005"/>
                    <a:pt x="6679" y="1005"/>
                    <a:pt x="6679" y="1005"/>
                  </a:cubicBezTo>
                  <a:cubicBezTo>
                    <a:pt x="6679" y="1005"/>
                    <a:pt x="5052" y="789"/>
                    <a:pt x="3697" y="646"/>
                  </a:cubicBezTo>
                  <a:cubicBezTo>
                    <a:pt x="10746" y="4736"/>
                    <a:pt x="13728" y="9401"/>
                    <a:pt x="14000" y="13419"/>
                  </a:cubicBezTo>
                  <a:cubicBezTo>
                    <a:pt x="19061" y="16146"/>
                    <a:pt x="20959" y="20595"/>
                    <a:pt x="21049" y="20667"/>
                  </a:cubicBezTo>
                  <a:cubicBezTo>
                    <a:pt x="21049" y="20811"/>
                    <a:pt x="20959" y="21026"/>
                    <a:pt x="20778" y="21026"/>
                  </a:cubicBezTo>
                  <a:cubicBezTo>
                    <a:pt x="20597" y="21098"/>
                    <a:pt x="20416" y="21026"/>
                    <a:pt x="20326" y="20882"/>
                  </a:cubicBezTo>
                  <a:cubicBezTo>
                    <a:pt x="20326" y="20811"/>
                    <a:pt x="18518" y="16720"/>
                    <a:pt x="14000" y="14137"/>
                  </a:cubicBezTo>
                  <a:cubicBezTo>
                    <a:pt x="14000" y="15572"/>
                    <a:pt x="13548" y="16936"/>
                    <a:pt x="12915" y="18084"/>
                  </a:cubicBezTo>
                  <a:cubicBezTo>
                    <a:pt x="11559" y="20308"/>
                    <a:pt x="9300" y="21600"/>
                    <a:pt x="6860" y="21600"/>
                  </a:cubicBezTo>
                  <a:close/>
                  <a:moveTo>
                    <a:pt x="6589" y="12056"/>
                  </a:moveTo>
                  <a:cubicBezTo>
                    <a:pt x="3335" y="12056"/>
                    <a:pt x="1347" y="13563"/>
                    <a:pt x="895" y="15357"/>
                  </a:cubicBezTo>
                  <a:cubicBezTo>
                    <a:pt x="262" y="17438"/>
                    <a:pt x="1618" y="20021"/>
                    <a:pt x="5414" y="20882"/>
                  </a:cubicBezTo>
                  <a:cubicBezTo>
                    <a:pt x="8125" y="21456"/>
                    <a:pt x="10746" y="20308"/>
                    <a:pt x="12192" y="17868"/>
                  </a:cubicBezTo>
                  <a:cubicBezTo>
                    <a:pt x="12915" y="16649"/>
                    <a:pt x="13367" y="15213"/>
                    <a:pt x="13277" y="13706"/>
                  </a:cubicBezTo>
                  <a:cubicBezTo>
                    <a:pt x="11921" y="12989"/>
                    <a:pt x="10294" y="12486"/>
                    <a:pt x="8396" y="12199"/>
                  </a:cubicBezTo>
                  <a:cubicBezTo>
                    <a:pt x="7764" y="12056"/>
                    <a:pt x="7131" y="12056"/>
                    <a:pt x="6589" y="12056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07" name="Group 23"/>
          <p:cNvGrpSpPr/>
          <p:nvPr/>
        </p:nvGrpSpPr>
        <p:grpSpPr>
          <a:xfrm>
            <a:off x="7183093" y="3218402"/>
            <a:ext cx="1274704" cy="708301"/>
            <a:chOff x="12" y="0"/>
            <a:chExt cx="1274702" cy="708299"/>
          </a:xfrm>
        </p:grpSpPr>
        <p:sp>
          <p:nvSpPr>
            <p:cNvPr id="604" name="Freeform 237"/>
            <p:cNvSpPr/>
            <p:nvPr/>
          </p:nvSpPr>
          <p:spPr>
            <a:xfrm>
              <a:off x="559118" y="-1"/>
              <a:ext cx="715598" cy="708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6" h="20725" extrusionOk="0">
                  <a:moveTo>
                    <a:pt x="20089" y="17287"/>
                  </a:moveTo>
                  <a:cubicBezTo>
                    <a:pt x="16489" y="13589"/>
                    <a:pt x="16489" y="13589"/>
                    <a:pt x="16489" y="13589"/>
                  </a:cubicBezTo>
                  <a:cubicBezTo>
                    <a:pt x="16104" y="13200"/>
                    <a:pt x="15525" y="13005"/>
                    <a:pt x="14946" y="13005"/>
                  </a:cubicBezTo>
                  <a:cubicBezTo>
                    <a:pt x="12825" y="10865"/>
                    <a:pt x="12825" y="10865"/>
                    <a:pt x="12825" y="10865"/>
                  </a:cubicBezTo>
                  <a:cubicBezTo>
                    <a:pt x="14561" y="8141"/>
                    <a:pt x="14304" y="4443"/>
                    <a:pt x="11925" y="2043"/>
                  </a:cubicBezTo>
                  <a:cubicBezTo>
                    <a:pt x="9161" y="-681"/>
                    <a:pt x="4725" y="-681"/>
                    <a:pt x="2025" y="2043"/>
                  </a:cubicBezTo>
                  <a:cubicBezTo>
                    <a:pt x="-675" y="4768"/>
                    <a:pt x="-675" y="9243"/>
                    <a:pt x="2025" y="11968"/>
                  </a:cubicBezTo>
                  <a:cubicBezTo>
                    <a:pt x="4468" y="14433"/>
                    <a:pt x="8261" y="14692"/>
                    <a:pt x="10961" y="12811"/>
                  </a:cubicBezTo>
                  <a:cubicBezTo>
                    <a:pt x="13082" y="14951"/>
                    <a:pt x="13082" y="14951"/>
                    <a:pt x="13082" y="14951"/>
                  </a:cubicBezTo>
                  <a:cubicBezTo>
                    <a:pt x="13018" y="15470"/>
                    <a:pt x="13211" y="16054"/>
                    <a:pt x="13661" y="16508"/>
                  </a:cubicBezTo>
                  <a:cubicBezTo>
                    <a:pt x="17261" y="20141"/>
                    <a:pt x="17261" y="20141"/>
                    <a:pt x="17261" y="20141"/>
                  </a:cubicBezTo>
                  <a:cubicBezTo>
                    <a:pt x="18096" y="20919"/>
                    <a:pt x="19318" y="20919"/>
                    <a:pt x="20089" y="20141"/>
                  </a:cubicBezTo>
                  <a:cubicBezTo>
                    <a:pt x="20925" y="19362"/>
                    <a:pt x="20925" y="18065"/>
                    <a:pt x="20089" y="17287"/>
                  </a:cubicBezTo>
                  <a:close/>
                  <a:moveTo>
                    <a:pt x="4018" y="9957"/>
                  </a:moveTo>
                  <a:cubicBezTo>
                    <a:pt x="2411" y="8335"/>
                    <a:pt x="2411" y="5676"/>
                    <a:pt x="4018" y="4054"/>
                  </a:cubicBezTo>
                  <a:cubicBezTo>
                    <a:pt x="5625" y="2433"/>
                    <a:pt x="8261" y="2433"/>
                    <a:pt x="9932" y="4054"/>
                  </a:cubicBezTo>
                  <a:cubicBezTo>
                    <a:pt x="11539" y="5676"/>
                    <a:pt x="11539" y="8335"/>
                    <a:pt x="9932" y="9957"/>
                  </a:cubicBezTo>
                  <a:cubicBezTo>
                    <a:pt x="8261" y="11643"/>
                    <a:pt x="5625" y="11643"/>
                    <a:pt x="4018" y="9957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Freeform 238"/>
            <p:cNvSpPr/>
            <p:nvPr/>
          </p:nvSpPr>
          <p:spPr>
            <a:xfrm>
              <a:off x="708228" y="149148"/>
              <a:ext cx="180605" cy="1806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8" h="19659" extrusionOk="0">
                  <a:moveTo>
                    <a:pt x="2912" y="2912"/>
                  </a:moveTo>
                  <a:cubicBezTo>
                    <a:pt x="-971" y="6795"/>
                    <a:pt x="-971" y="13105"/>
                    <a:pt x="2912" y="16746"/>
                  </a:cubicBezTo>
                  <a:cubicBezTo>
                    <a:pt x="6795" y="20629"/>
                    <a:pt x="13105" y="20629"/>
                    <a:pt x="16746" y="16746"/>
                  </a:cubicBezTo>
                  <a:cubicBezTo>
                    <a:pt x="20629" y="13105"/>
                    <a:pt x="20629" y="6795"/>
                    <a:pt x="16746" y="2912"/>
                  </a:cubicBezTo>
                  <a:cubicBezTo>
                    <a:pt x="13105" y="-971"/>
                    <a:pt x="6795" y="-971"/>
                    <a:pt x="2912" y="2912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Freeform 251"/>
            <p:cNvSpPr/>
            <p:nvPr/>
          </p:nvSpPr>
          <p:spPr>
            <a:xfrm>
              <a:off x="12" y="33873"/>
              <a:ext cx="578115" cy="6413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1" h="21600" extrusionOk="0">
                  <a:moveTo>
                    <a:pt x="13627" y="21600"/>
                  </a:moveTo>
                  <a:cubicBezTo>
                    <a:pt x="10896" y="21600"/>
                    <a:pt x="8744" y="19806"/>
                    <a:pt x="8000" y="16891"/>
                  </a:cubicBezTo>
                  <a:cubicBezTo>
                    <a:pt x="7586" y="15546"/>
                    <a:pt x="7586" y="14126"/>
                    <a:pt x="7917" y="12631"/>
                  </a:cubicBezTo>
                  <a:cubicBezTo>
                    <a:pt x="3200" y="14574"/>
                    <a:pt x="634" y="18386"/>
                    <a:pt x="634" y="18461"/>
                  </a:cubicBezTo>
                  <a:cubicBezTo>
                    <a:pt x="551" y="18610"/>
                    <a:pt x="303" y="18610"/>
                    <a:pt x="138" y="18536"/>
                  </a:cubicBezTo>
                  <a:cubicBezTo>
                    <a:pt x="-28" y="18461"/>
                    <a:pt x="-28" y="18311"/>
                    <a:pt x="55" y="18162"/>
                  </a:cubicBezTo>
                  <a:cubicBezTo>
                    <a:pt x="55" y="18087"/>
                    <a:pt x="2951" y="13827"/>
                    <a:pt x="8082" y="11958"/>
                  </a:cubicBezTo>
                  <a:cubicBezTo>
                    <a:pt x="9241" y="7922"/>
                    <a:pt x="13048" y="3662"/>
                    <a:pt x="20331" y="673"/>
                  </a:cubicBezTo>
                  <a:cubicBezTo>
                    <a:pt x="19089" y="673"/>
                    <a:pt x="17600" y="598"/>
                    <a:pt x="17600" y="598"/>
                  </a:cubicBezTo>
                  <a:cubicBezTo>
                    <a:pt x="17600" y="0"/>
                    <a:pt x="17600" y="0"/>
                    <a:pt x="17600" y="0"/>
                  </a:cubicBezTo>
                  <a:cubicBezTo>
                    <a:pt x="17600" y="0"/>
                    <a:pt x="19503" y="75"/>
                    <a:pt x="20744" y="149"/>
                  </a:cubicBezTo>
                  <a:cubicBezTo>
                    <a:pt x="21075" y="149"/>
                    <a:pt x="21241" y="299"/>
                    <a:pt x="21324" y="374"/>
                  </a:cubicBezTo>
                  <a:cubicBezTo>
                    <a:pt x="21406" y="448"/>
                    <a:pt x="21406" y="448"/>
                    <a:pt x="21489" y="523"/>
                  </a:cubicBezTo>
                  <a:cubicBezTo>
                    <a:pt x="21572" y="598"/>
                    <a:pt x="21572" y="747"/>
                    <a:pt x="21489" y="822"/>
                  </a:cubicBezTo>
                  <a:cubicBezTo>
                    <a:pt x="21406" y="1046"/>
                    <a:pt x="21406" y="1046"/>
                    <a:pt x="21406" y="1046"/>
                  </a:cubicBezTo>
                  <a:cubicBezTo>
                    <a:pt x="21241" y="1869"/>
                    <a:pt x="20248" y="3139"/>
                    <a:pt x="19751" y="3737"/>
                  </a:cubicBezTo>
                  <a:cubicBezTo>
                    <a:pt x="19669" y="3812"/>
                    <a:pt x="19503" y="3887"/>
                    <a:pt x="19338" y="3812"/>
                  </a:cubicBezTo>
                  <a:cubicBezTo>
                    <a:pt x="19172" y="3662"/>
                    <a:pt x="19172" y="3513"/>
                    <a:pt x="19255" y="3363"/>
                  </a:cubicBezTo>
                  <a:cubicBezTo>
                    <a:pt x="20496" y="1345"/>
                    <a:pt x="20496" y="1345"/>
                    <a:pt x="20496" y="1345"/>
                  </a:cubicBezTo>
                  <a:cubicBezTo>
                    <a:pt x="13710" y="4036"/>
                    <a:pt x="10069" y="7922"/>
                    <a:pt x="8827" y="11660"/>
                  </a:cubicBezTo>
                  <a:cubicBezTo>
                    <a:pt x="10234" y="11286"/>
                    <a:pt x="11724" y="10987"/>
                    <a:pt x="13462" y="11062"/>
                  </a:cubicBezTo>
                  <a:cubicBezTo>
                    <a:pt x="17931" y="11136"/>
                    <a:pt x="20000" y="13678"/>
                    <a:pt x="20000" y="16144"/>
                  </a:cubicBezTo>
                  <a:cubicBezTo>
                    <a:pt x="20082" y="18685"/>
                    <a:pt x="18096" y="21301"/>
                    <a:pt x="14041" y="21600"/>
                  </a:cubicBezTo>
                  <a:cubicBezTo>
                    <a:pt x="13875" y="21600"/>
                    <a:pt x="13793" y="21600"/>
                    <a:pt x="13627" y="21600"/>
                  </a:cubicBezTo>
                  <a:close/>
                  <a:moveTo>
                    <a:pt x="8662" y="12407"/>
                  </a:moveTo>
                  <a:cubicBezTo>
                    <a:pt x="8248" y="13902"/>
                    <a:pt x="8248" y="15397"/>
                    <a:pt x="8579" y="16742"/>
                  </a:cubicBezTo>
                  <a:cubicBezTo>
                    <a:pt x="9324" y="19507"/>
                    <a:pt x="11475" y="21152"/>
                    <a:pt x="13958" y="21002"/>
                  </a:cubicBezTo>
                  <a:cubicBezTo>
                    <a:pt x="17600" y="20778"/>
                    <a:pt x="19420" y="18386"/>
                    <a:pt x="19338" y="16144"/>
                  </a:cubicBezTo>
                  <a:cubicBezTo>
                    <a:pt x="19338" y="13976"/>
                    <a:pt x="17434" y="11734"/>
                    <a:pt x="13462" y="11660"/>
                  </a:cubicBezTo>
                  <a:cubicBezTo>
                    <a:pt x="11641" y="11585"/>
                    <a:pt x="10069" y="11884"/>
                    <a:pt x="8662" y="12407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10" name="Group 27"/>
          <p:cNvGrpSpPr/>
          <p:nvPr/>
        </p:nvGrpSpPr>
        <p:grpSpPr>
          <a:xfrm>
            <a:off x="7218867" y="1909157"/>
            <a:ext cx="1157119" cy="1122460"/>
            <a:chOff x="1" y="-10"/>
            <a:chExt cx="1157118" cy="1122460"/>
          </a:xfrm>
        </p:grpSpPr>
        <p:sp>
          <p:nvSpPr>
            <p:cNvPr id="608" name="Freeform 247"/>
            <p:cNvSpPr/>
            <p:nvPr/>
          </p:nvSpPr>
          <p:spPr>
            <a:xfrm>
              <a:off x="484723" y="-11"/>
              <a:ext cx="672397" cy="6596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29" h="21118" extrusionOk="0">
                  <a:moveTo>
                    <a:pt x="13249" y="10335"/>
                  </a:moveTo>
                  <a:cubicBezTo>
                    <a:pt x="14364" y="11614"/>
                    <a:pt x="16455" y="11614"/>
                    <a:pt x="17709" y="10477"/>
                  </a:cubicBezTo>
                  <a:cubicBezTo>
                    <a:pt x="20147" y="8132"/>
                    <a:pt x="20147" y="8132"/>
                    <a:pt x="20147" y="8132"/>
                  </a:cubicBezTo>
                  <a:cubicBezTo>
                    <a:pt x="21053" y="7209"/>
                    <a:pt x="21332" y="5930"/>
                    <a:pt x="20984" y="4793"/>
                  </a:cubicBezTo>
                  <a:cubicBezTo>
                    <a:pt x="20914" y="4864"/>
                    <a:pt x="20914" y="4935"/>
                    <a:pt x="20844" y="4935"/>
                  </a:cubicBezTo>
                  <a:cubicBezTo>
                    <a:pt x="17918" y="7706"/>
                    <a:pt x="17918" y="7706"/>
                    <a:pt x="17918" y="7706"/>
                  </a:cubicBezTo>
                  <a:cubicBezTo>
                    <a:pt x="16803" y="8772"/>
                    <a:pt x="14991" y="8701"/>
                    <a:pt x="13946" y="7564"/>
                  </a:cubicBezTo>
                  <a:cubicBezTo>
                    <a:pt x="13877" y="7493"/>
                    <a:pt x="13877" y="7493"/>
                    <a:pt x="13877" y="7493"/>
                  </a:cubicBezTo>
                  <a:cubicBezTo>
                    <a:pt x="12831" y="6356"/>
                    <a:pt x="12831" y="4366"/>
                    <a:pt x="13946" y="3301"/>
                  </a:cubicBezTo>
                  <a:cubicBezTo>
                    <a:pt x="16803" y="601"/>
                    <a:pt x="16803" y="601"/>
                    <a:pt x="16803" y="601"/>
                  </a:cubicBezTo>
                  <a:cubicBezTo>
                    <a:pt x="16873" y="530"/>
                    <a:pt x="16942" y="459"/>
                    <a:pt x="17082" y="387"/>
                  </a:cubicBezTo>
                  <a:cubicBezTo>
                    <a:pt x="15897" y="-252"/>
                    <a:pt x="14504" y="-110"/>
                    <a:pt x="13528" y="885"/>
                  </a:cubicBezTo>
                  <a:cubicBezTo>
                    <a:pt x="11020" y="3159"/>
                    <a:pt x="11020" y="3159"/>
                    <a:pt x="11020" y="3159"/>
                  </a:cubicBezTo>
                  <a:cubicBezTo>
                    <a:pt x="9766" y="4366"/>
                    <a:pt x="9766" y="6569"/>
                    <a:pt x="10950" y="7848"/>
                  </a:cubicBezTo>
                  <a:cubicBezTo>
                    <a:pt x="11298" y="8274"/>
                    <a:pt x="11298" y="8274"/>
                    <a:pt x="11298" y="8274"/>
                  </a:cubicBezTo>
                  <a:cubicBezTo>
                    <a:pt x="10044" y="9482"/>
                    <a:pt x="10044" y="9482"/>
                    <a:pt x="10044" y="9482"/>
                  </a:cubicBezTo>
                  <a:cubicBezTo>
                    <a:pt x="4331" y="3230"/>
                    <a:pt x="4331" y="3230"/>
                    <a:pt x="4331" y="3230"/>
                  </a:cubicBezTo>
                  <a:cubicBezTo>
                    <a:pt x="2449" y="2661"/>
                    <a:pt x="2449" y="2661"/>
                    <a:pt x="2449" y="2661"/>
                  </a:cubicBezTo>
                  <a:cubicBezTo>
                    <a:pt x="2031" y="3087"/>
                    <a:pt x="2031" y="3087"/>
                    <a:pt x="2031" y="3087"/>
                  </a:cubicBezTo>
                  <a:cubicBezTo>
                    <a:pt x="2589" y="4864"/>
                    <a:pt x="2589" y="4864"/>
                    <a:pt x="2589" y="4864"/>
                  </a:cubicBezTo>
                  <a:cubicBezTo>
                    <a:pt x="8302" y="11116"/>
                    <a:pt x="8302" y="11116"/>
                    <a:pt x="8302" y="11116"/>
                  </a:cubicBezTo>
                  <a:cubicBezTo>
                    <a:pt x="6839" y="12537"/>
                    <a:pt x="6839" y="12537"/>
                    <a:pt x="6839" y="12537"/>
                  </a:cubicBezTo>
                  <a:cubicBezTo>
                    <a:pt x="6073" y="12253"/>
                    <a:pt x="5237" y="12395"/>
                    <a:pt x="4609" y="13035"/>
                  </a:cubicBezTo>
                  <a:cubicBezTo>
                    <a:pt x="777" y="16659"/>
                    <a:pt x="777" y="16659"/>
                    <a:pt x="777" y="16659"/>
                  </a:cubicBezTo>
                  <a:cubicBezTo>
                    <a:pt x="-198" y="17511"/>
                    <a:pt x="-268" y="19003"/>
                    <a:pt x="638" y="19927"/>
                  </a:cubicBezTo>
                  <a:cubicBezTo>
                    <a:pt x="707" y="19998"/>
                    <a:pt x="707" y="19998"/>
                    <a:pt x="707" y="19998"/>
                  </a:cubicBezTo>
                  <a:cubicBezTo>
                    <a:pt x="1544" y="20922"/>
                    <a:pt x="3077" y="21064"/>
                    <a:pt x="3982" y="20211"/>
                  </a:cubicBezTo>
                  <a:cubicBezTo>
                    <a:pt x="7815" y="16516"/>
                    <a:pt x="7815" y="16516"/>
                    <a:pt x="7815" y="16516"/>
                  </a:cubicBezTo>
                  <a:cubicBezTo>
                    <a:pt x="8442" y="15948"/>
                    <a:pt x="8581" y="15095"/>
                    <a:pt x="8372" y="14314"/>
                  </a:cubicBezTo>
                  <a:cubicBezTo>
                    <a:pt x="9905" y="12893"/>
                    <a:pt x="9905" y="12893"/>
                    <a:pt x="9905" y="12893"/>
                  </a:cubicBezTo>
                  <a:cubicBezTo>
                    <a:pt x="11089" y="14172"/>
                    <a:pt x="11089" y="14172"/>
                    <a:pt x="11089" y="14172"/>
                  </a:cubicBezTo>
                  <a:cubicBezTo>
                    <a:pt x="10811" y="14953"/>
                    <a:pt x="11020" y="15806"/>
                    <a:pt x="11577" y="16445"/>
                  </a:cubicBezTo>
                  <a:cubicBezTo>
                    <a:pt x="15131" y="20353"/>
                    <a:pt x="15131" y="20353"/>
                    <a:pt x="15131" y="20353"/>
                  </a:cubicBezTo>
                  <a:cubicBezTo>
                    <a:pt x="16037" y="21348"/>
                    <a:pt x="17430" y="21348"/>
                    <a:pt x="18336" y="20495"/>
                  </a:cubicBezTo>
                  <a:cubicBezTo>
                    <a:pt x="18406" y="20424"/>
                    <a:pt x="18406" y="20424"/>
                    <a:pt x="18406" y="20424"/>
                  </a:cubicBezTo>
                  <a:cubicBezTo>
                    <a:pt x="19311" y="19572"/>
                    <a:pt x="19451" y="18009"/>
                    <a:pt x="18615" y="17085"/>
                  </a:cubicBezTo>
                  <a:cubicBezTo>
                    <a:pt x="15061" y="13177"/>
                    <a:pt x="15061" y="13177"/>
                    <a:pt x="15061" y="13177"/>
                  </a:cubicBezTo>
                  <a:cubicBezTo>
                    <a:pt x="14434" y="12537"/>
                    <a:pt x="13667" y="12395"/>
                    <a:pt x="12901" y="12609"/>
                  </a:cubicBezTo>
                  <a:cubicBezTo>
                    <a:pt x="11647" y="11259"/>
                    <a:pt x="11647" y="11259"/>
                    <a:pt x="11647" y="11259"/>
                  </a:cubicBezTo>
                  <a:cubicBezTo>
                    <a:pt x="12901" y="10051"/>
                    <a:pt x="12901" y="10051"/>
                    <a:pt x="12901" y="10051"/>
                  </a:cubicBezTo>
                  <a:lnTo>
                    <a:pt x="13249" y="10335"/>
                  </a:ln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Freeform 252"/>
            <p:cNvSpPr/>
            <p:nvPr/>
          </p:nvSpPr>
          <p:spPr>
            <a:xfrm>
              <a:off x="1" y="454107"/>
              <a:ext cx="518212" cy="6683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85" h="21600" extrusionOk="0">
                  <a:moveTo>
                    <a:pt x="14154" y="21600"/>
                  </a:moveTo>
                  <a:cubicBezTo>
                    <a:pt x="11724" y="21600"/>
                    <a:pt x="9474" y="20308"/>
                    <a:pt x="8124" y="18084"/>
                  </a:cubicBezTo>
                  <a:cubicBezTo>
                    <a:pt x="7494" y="16936"/>
                    <a:pt x="7044" y="15572"/>
                    <a:pt x="7044" y="14137"/>
                  </a:cubicBezTo>
                  <a:cubicBezTo>
                    <a:pt x="2544" y="16720"/>
                    <a:pt x="744" y="20811"/>
                    <a:pt x="744" y="20882"/>
                  </a:cubicBezTo>
                  <a:cubicBezTo>
                    <a:pt x="654" y="21026"/>
                    <a:pt x="474" y="21098"/>
                    <a:pt x="294" y="21026"/>
                  </a:cubicBezTo>
                  <a:cubicBezTo>
                    <a:pt x="114" y="21026"/>
                    <a:pt x="-66" y="20811"/>
                    <a:pt x="24" y="20667"/>
                  </a:cubicBezTo>
                  <a:cubicBezTo>
                    <a:pt x="24" y="20595"/>
                    <a:pt x="2004" y="16146"/>
                    <a:pt x="7044" y="13419"/>
                  </a:cubicBezTo>
                  <a:cubicBezTo>
                    <a:pt x="7314" y="9401"/>
                    <a:pt x="10284" y="4736"/>
                    <a:pt x="17304" y="646"/>
                  </a:cubicBezTo>
                  <a:cubicBezTo>
                    <a:pt x="15954" y="789"/>
                    <a:pt x="14334" y="1005"/>
                    <a:pt x="14334" y="1005"/>
                  </a:cubicBezTo>
                  <a:cubicBezTo>
                    <a:pt x="14244" y="431"/>
                    <a:pt x="14244" y="431"/>
                    <a:pt x="14244" y="431"/>
                  </a:cubicBezTo>
                  <a:cubicBezTo>
                    <a:pt x="14244" y="431"/>
                    <a:pt x="16224" y="215"/>
                    <a:pt x="17574" y="0"/>
                  </a:cubicBezTo>
                  <a:cubicBezTo>
                    <a:pt x="17934" y="0"/>
                    <a:pt x="18204" y="72"/>
                    <a:pt x="18294" y="215"/>
                  </a:cubicBezTo>
                  <a:cubicBezTo>
                    <a:pt x="18294" y="215"/>
                    <a:pt x="18384" y="215"/>
                    <a:pt x="18474" y="215"/>
                  </a:cubicBezTo>
                  <a:cubicBezTo>
                    <a:pt x="18564" y="287"/>
                    <a:pt x="18654" y="431"/>
                    <a:pt x="18564" y="574"/>
                  </a:cubicBezTo>
                  <a:cubicBezTo>
                    <a:pt x="18474" y="789"/>
                    <a:pt x="18474" y="789"/>
                    <a:pt x="18474" y="789"/>
                  </a:cubicBezTo>
                  <a:cubicBezTo>
                    <a:pt x="18564" y="1579"/>
                    <a:pt x="17844" y="2942"/>
                    <a:pt x="17394" y="3588"/>
                  </a:cubicBezTo>
                  <a:cubicBezTo>
                    <a:pt x="17304" y="3732"/>
                    <a:pt x="17124" y="3803"/>
                    <a:pt x="16944" y="3732"/>
                  </a:cubicBezTo>
                  <a:cubicBezTo>
                    <a:pt x="16764" y="3660"/>
                    <a:pt x="16674" y="3516"/>
                    <a:pt x="16764" y="3373"/>
                  </a:cubicBezTo>
                  <a:cubicBezTo>
                    <a:pt x="17574" y="1220"/>
                    <a:pt x="17574" y="1220"/>
                    <a:pt x="17574" y="1220"/>
                  </a:cubicBezTo>
                  <a:cubicBezTo>
                    <a:pt x="11094" y="4951"/>
                    <a:pt x="8214" y="9329"/>
                    <a:pt x="7764" y="13060"/>
                  </a:cubicBezTo>
                  <a:cubicBezTo>
                    <a:pt x="9204" y="12415"/>
                    <a:pt x="10734" y="11841"/>
                    <a:pt x="12534" y="11625"/>
                  </a:cubicBezTo>
                  <a:cubicBezTo>
                    <a:pt x="17304" y="10908"/>
                    <a:pt x="20094" y="12917"/>
                    <a:pt x="20814" y="15213"/>
                  </a:cubicBezTo>
                  <a:cubicBezTo>
                    <a:pt x="21534" y="17581"/>
                    <a:pt x="20004" y="20452"/>
                    <a:pt x="15774" y="21385"/>
                  </a:cubicBezTo>
                  <a:cubicBezTo>
                    <a:pt x="15234" y="21528"/>
                    <a:pt x="14694" y="21600"/>
                    <a:pt x="14154" y="21600"/>
                  </a:cubicBezTo>
                  <a:close/>
                  <a:moveTo>
                    <a:pt x="7764" y="13706"/>
                  </a:moveTo>
                  <a:cubicBezTo>
                    <a:pt x="7674" y="15213"/>
                    <a:pt x="8124" y="16649"/>
                    <a:pt x="8844" y="17868"/>
                  </a:cubicBezTo>
                  <a:cubicBezTo>
                    <a:pt x="10284" y="20308"/>
                    <a:pt x="12894" y="21456"/>
                    <a:pt x="15594" y="20882"/>
                  </a:cubicBezTo>
                  <a:cubicBezTo>
                    <a:pt x="19374" y="20021"/>
                    <a:pt x="20724" y="17438"/>
                    <a:pt x="20094" y="15357"/>
                  </a:cubicBezTo>
                  <a:cubicBezTo>
                    <a:pt x="19554" y="13276"/>
                    <a:pt x="16944" y="11553"/>
                    <a:pt x="12624" y="12199"/>
                  </a:cubicBezTo>
                  <a:cubicBezTo>
                    <a:pt x="10734" y="12486"/>
                    <a:pt x="9114" y="12989"/>
                    <a:pt x="7764" y="13706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616" name="Group 3"/>
          <p:cNvGrpSpPr/>
          <p:nvPr/>
        </p:nvGrpSpPr>
        <p:grpSpPr>
          <a:xfrm>
            <a:off x="5577399" y="2621365"/>
            <a:ext cx="1510252" cy="2031160"/>
            <a:chOff x="22" y="0"/>
            <a:chExt cx="1510250" cy="2031159"/>
          </a:xfrm>
        </p:grpSpPr>
        <p:sp>
          <p:nvSpPr>
            <p:cNvPr id="611" name="Freeform 211"/>
            <p:cNvSpPr/>
            <p:nvPr/>
          </p:nvSpPr>
          <p:spPr>
            <a:xfrm>
              <a:off x="395591" y="0"/>
              <a:ext cx="598033" cy="582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0" h="21291" extrusionOk="0">
                  <a:moveTo>
                    <a:pt x="9105" y="0"/>
                  </a:moveTo>
                  <a:cubicBezTo>
                    <a:pt x="9105" y="0"/>
                    <a:pt x="14225" y="487"/>
                    <a:pt x="17030" y="4060"/>
                  </a:cubicBezTo>
                  <a:cubicBezTo>
                    <a:pt x="19835" y="7633"/>
                    <a:pt x="18783" y="12262"/>
                    <a:pt x="18152" y="15347"/>
                  </a:cubicBezTo>
                  <a:cubicBezTo>
                    <a:pt x="18152" y="15347"/>
                    <a:pt x="16469" y="20950"/>
                    <a:pt x="16469" y="21275"/>
                  </a:cubicBezTo>
                  <a:cubicBezTo>
                    <a:pt x="16469" y="21600"/>
                    <a:pt x="16188" y="16728"/>
                    <a:pt x="15627" y="15347"/>
                  </a:cubicBezTo>
                  <a:cubicBezTo>
                    <a:pt x="15066" y="13967"/>
                    <a:pt x="15908" y="9988"/>
                    <a:pt x="13874" y="8526"/>
                  </a:cubicBezTo>
                  <a:cubicBezTo>
                    <a:pt x="11840" y="6983"/>
                    <a:pt x="8965" y="7633"/>
                    <a:pt x="8965" y="7633"/>
                  </a:cubicBezTo>
                  <a:cubicBezTo>
                    <a:pt x="8965" y="7633"/>
                    <a:pt x="4757" y="6253"/>
                    <a:pt x="2793" y="8932"/>
                  </a:cubicBezTo>
                  <a:cubicBezTo>
                    <a:pt x="760" y="11531"/>
                    <a:pt x="1882" y="13561"/>
                    <a:pt x="1601" y="15591"/>
                  </a:cubicBezTo>
                  <a:cubicBezTo>
                    <a:pt x="1391" y="17621"/>
                    <a:pt x="1180" y="20220"/>
                    <a:pt x="1180" y="20220"/>
                  </a:cubicBezTo>
                  <a:cubicBezTo>
                    <a:pt x="1180" y="20220"/>
                    <a:pt x="339" y="14535"/>
                    <a:pt x="199" y="12343"/>
                  </a:cubicBezTo>
                  <a:cubicBezTo>
                    <a:pt x="58" y="10150"/>
                    <a:pt x="-1765" y="2192"/>
                    <a:pt x="9105" y="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Freeform 212"/>
            <p:cNvSpPr/>
            <p:nvPr/>
          </p:nvSpPr>
          <p:spPr>
            <a:xfrm>
              <a:off x="22" y="746124"/>
              <a:ext cx="1510252" cy="1285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5" h="21479" extrusionOk="0">
                  <a:moveTo>
                    <a:pt x="7328" y="594"/>
                  </a:moveTo>
                  <a:cubicBezTo>
                    <a:pt x="7328" y="594"/>
                    <a:pt x="7172" y="1596"/>
                    <a:pt x="7639" y="2375"/>
                  </a:cubicBezTo>
                  <a:cubicBezTo>
                    <a:pt x="8137" y="3118"/>
                    <a:pt x="9320" y="4342"/>
                    <a:pt x="9693" y="4231"/>
                  </a:cubicBezTo>
                  <a:cubicBezTo>
                    <a:pt x="10035" y="4120"/>
                    <a:pt x="12370" y="1522"/>
                    <a:pt x="12494" y="816"/>
                  </a:cubicBezTo>
                  <a:cubicBezTo>
                    <a:pt x="12650" y="111"/>
                    <a:pt x="12463" y="0"/>
                    <a:pt x="12463" y="0"/>
                  </a:cubicBezTo>
                  <a:cubicBezTo>
                    <a:pt x="12463" y="0"/>
                    <a:pt x="13397" y="891"/>
                    <a:pt x="13428" y="1151"/>
                  </a:cubicBezTo>
                  <a:cubicBezTo>
                    <a:pt x="13490" y="1410"/>
                    <a:pt x="13521" y="1670"/>
                    <a:pt x="13521" y="1670"/>
                  </a:cubicBezTo>
                  <a:cubicBezTo>
                    <a:pt x="13521" y="1670"/>
                    <a:pt x="16820" y="2004"/>
                    <a:pt x="18190" y="3303"/>
                  </a:cubicBezTo>
                  <a:cubicBezTo>
                    <a:pt x="19559" y="4565"/>
                    <a:pt x="20462" y="8536"/>
                    <a:pt x="20867" y="11468"/>
                  </a:cubicBezTo>
                  <a:cubicBezTo>
                    <a:pt x="21240" y="14437"/>
                    <a:pt x="21489" y="18408"/>
                    <a:pt x="20400" y="19559"/>
                  </a:cubicBezTo>
                  <a:cubicBezTo>
                    <a:pt x="19341" y="20746"/>
                    <a:pt x="17505" y="20709"/>
                    <a:pt x="17505" y="20709"/>
                  </a:cubicBezTo>
                  <a:cubicBezTo>
                    <a:pt x="17505" y="20709"/>
                    <a:pt x="15949" y="20969"/>
                    <a:pt x="15824" y="20487"/>
                  </a:cubicBezTo>
                  <a:cubicBezTo>
                    <a:pt x="15669" y="20041"/>
                    <a:pt x="16105" y="19113"/>
                    <a:pt x="15731" y="18037"/>
                  </a:cubicBezTo>
                  <a:cubicBezTo>
                    <a:pt x="15389" y="16961"/>
                    <a:pt x="15046" y="15328"/>
                    <a:pt x="15358" y="14697"/>
                  </a:cubicBezTo>
                  <a:cubicBezTo>
                    <a:pt x="16229" y="14437"/>
                    <a:pt x="16229" y="14437"/>
                    <a:pt x="16229" y="14437"/>
                  </a:cubicBezTo>
                  <a:cubicBezTo>
                    <a:pt x="16229" y="14437"/>
                    <a:pt x="15949" y="13138"/>
                    <a:pt x="15109" y="13175"/>
                  </a:cubicBezTo>
                  <a:cubicBezTo>
                    <a:pt x="14268" y="13212"/>
                    <a:pt x="14082" y="14474"/>
                    <a:pt x="13086" y="14437"/>
                  </a:cubicBezTo>
                  <a:cubicBezTo>
                    <a:pt x="12090" y="14437"/>
                    <a:pt x="10098" y="13806"/>
                    <a:pt x="10098" y="13806"/>
                  </a:cubicBezTo>
                  <a:cubicBezTo>
                    <a:pt x="9973" y="6829"/>
                    <a:pt x="9973" y="6829"/>
                    <a:pt x="9973" y="6829"/>
                  </a:cubicBezTo>
                  <a:cubicBezTo>
                    <a:pt x="9818" y="6124"/>
                    <a:pt x="9818" y="6124"/>
                    <a:pt x="9818" y="6124"/>
                  </a:cubicBezTo>
                  <a:cubicBezTo>
                    <a:pt x="10222" y="5159"/>
                    <a:pt x="10222" y="5159"/>
                    <a:pt x="10222" y="5159"/>
                  </a:cubicBezTo>
                  <a:cubicBezTo>
                    <a:pt x="11343" y="4231"/>
                    <a:pt x="11343" y="4231"/>
                    <a:pt x="11343" y="4231"/>
                  </a:cubicBezTo>
                  <a:cubicBezTo>
                    <a:pt x="11000" y="3748"/>
                    <a:pt x="11000" y="3748"/>
                    <a:pt x="11000" y="3748"/>
                  </a:cubicBezTo>
                  <a:cubicBezTo>
                    <a:pt x="9880" y="4713"/>
                    <a:pt x="9880" y="4713"/>
                    <a:pt x="9880" y="4713"/>
                  </a:cubicBezTo>
                  <a:cubicBezTo>
                    <a:pt x="9475" y="4713"/>
                    <a:pt x="9475" y="4713"/>
                    <a:pt x="9475" y="4713"/>
                  </a:cubicBezTo>
                  <a:cubicBezTo>
                    <a:pt x="8479" y="3971"/>
                    <a:pt x="8479" y="3971"/>
                    <a:pt x="8479" y="3971"/>
                  </a:cubicBezTo>
                  <a:cubicBezTo>
                    <a:pt x="8043" y="4602"/>
                    <a:pt x="8043" y="4602"/>
                    <a:pt x="8043" y="4602"/>
                  </a:cubicBezTo>
                  <a:cubicBezTo>
                    <a:pt x="9039" y="5307"/>
                    <a:pt x="9039" y="5307"/>
                    <a:pt x="9039" y="5307"/>
                  </a:cubicBezTo>
                  <a:cubicBezTo>
                    <a:pt x="8884" y="5901"/>
                    <a:pt x="8884" y="5901"/>
                    <a:pt x="8884" y="5901"/>
                  </a:cubicBezTo>
                  <a:cubicBezTo>
                    <a:pt x="8448" y="6866"/>
                    <a:pt x="8448" y="6866"/>
                    <a:pt x="8448" y="6866"/>
                  </a:cubicBezTo>
                  <a:cubicBezTo>
                    <a:pt x="7981" y="13175"/>
                    <a:pt x="7981" y="13175"/>
                    <a:pt x="7981" y="13175"/>
                  </a:cubicBezTo>
                  <a:cubicBezTo>
                    <a:pt x="7981" y="13175"/>
                    <a:pt x="6581" y="12878"/>
                    <a:pt x="5678" y="13249"/>
                  </a:cubicBezTo>
                  <a:cubicBezTo>
                    <a:pt x="4775" y="13621"/>
                    <a:pt x="4184" y="14808"/>
                    <a:pt x="4277" y="15551"/>
                  </a:cubicBezTo>
                  <a:cubicBezTo>
                    <a:pt x="4277" y="15551"/>
                    <a:pt x="4215" y="16107"/>
                    <a:pt x="4900" y="16033"/>
                  </a:cubicBezTo>
                  <a:cubicBezTo>
                    <a:pt x="4900" y="16033"/>
                    <a:pt x="4713" y="21118"/>
                    <a:pt x="4682" y="21229"/>
                  </a:cubicBezTo>
                  <a:cubicBezTo>
                    <a:pt x="4682" y="21340"/>
                    <a:pt x="3593" y="21600"/>
                    <a:pt x="2535" y="21414"/>
                  </a:cubicBezTo>
                  <a:cubicBezTo>
                    <a:pt x="1445" y="21192"/>
                    <a:pt x="356" y="19522"/>
                    <a:pt x="138" y="18037"/>
                  </a:cubicBezTo>
                  <a:cubicBezTo>
                    <a:pt x="-111" y="16553"/>
                    <a:pt x="13" y="12247"/>
                    <a:pt x="231" y="10503"/>
                  </a:cubicBezTo>
                  <a:cubicBezTo>
                    <a:pt x="418" y="8759"/>
                    <a:pt x="760" y="5122"/>
                    <a:pt x="2161" y="4491"/>
                  </a:cubicBezTo>
                  <a:cubicBezTo>
                    <a:pt x="3530" y="3860"/>
                    <a:pt x="5491" y="3303"/>
                    <a:pt x="5989" y="2672"/>
                  </a:cubicBezTo>
                  <a:cubicBezTo>
                    <a:pt x="6518" y="2078"/>
                    <a:pt x="7141" y="668"/>
                    <a:pt x="7328" y="594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Freeform 213"/>
            <p:cNvSpPr/>
            <p:nvPr/>
          </p:nvSpPr>
          <p:spPr>
            <a:xfrm>
              <a:off x="342868" y="1700771"/>
              <a:ext cx="855027" cy="273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8" h="19587" extrusionOk="0">
                  <a:moveTo>
                    <a:pt x="18699" y="18291"/>
                  </a:moveTo>
                  <a:cubicBezTo>
                    <a:pt x="18699" y="18291"/>
                    <a:pt x="14814" y="14956"/>
                    <a:pt x="12276" y="10826"/>
                  </a:cubicBezTo>
                  <a:cubicBezTo>
                    <a:pt x="9686" y="6856"/>
                    <a:pt x="7045" y="2885"/>
                    <a:pt x="6630" y="2726"/>
                  </a:cubicBezTo>
                  <a:cubicBezTo>
                    <a:pt x="6216" y="2726"/>
                    <a:pt x="2020" y="-1403"/>
                    <a:pt x="52" y="503"/>
                  </a:cubicBezTo>
                  <a:cubicBezTo>
                    <a:pt x="0" y="1138"/>
                    <a:pt x="0" y="1138"/>
                    <a:pt x="0" y="1138"/>
                  </a:cubicBezTo>
                  <a:cubicBezTo>
                    <a:pt x="0" y="1138"/>
                    <a:pt x="3419" y="-291"/>
                    <a:pt x="6630" y="4156"/>
                  </a:cubicBezTo>
                  <a:cubicBezTo>
                    <a:pt x="9790" y="8603"/>
                    <a:pt x="15850" y="20197"/>
                    <a:pt x="18699" y="19562"/>
                  </a:cubicBezTo>
                  <a:cubicBezTo>
                    <a:pt x="21600" y="18926"/>
                    <a:pt x="18699" y="18291"/>
                    <a:pt x="18699" y="18291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Freeform 214"/>
            <p:cNvSpPr/>
            <p:nvPr/>
          </p:nvSpPr>
          <p:spPr>
            <a:xfrm>
              <a:off x="904844" y="1593852"/>
              <a:ext cx="217491" cy="53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39" y="12600"/>
                  </a:moveTo>
                  <a:cubicBezTo>
                    <a:pt x="20939" y="12600"/>
                    <a:pt x="6612" y="6300"/>
                    <a:pt x="882" y="0"/>
                  </a:cubicBezTo>
                  <a:cubicBezTo>
                    <a:pt x="0" y="6300"/>
                    <a:pt x="0" y="6300"/>
                    <a:pt x="0" y="63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1600"/>
                    <a:pt x="20498" y="12600"/>
                    <a:pt x="20939" y="12600"/>
                  </a:cubicBez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Freeform 215"/>
            <p:cNvSpPr/>
            <p:nvPr/>
          </p:nvSpPr>
          <p:spPr>
            <a:xfrm>
              <a:off x="304768" y="1882777"/>
              <a:ext cx="614367" cy="136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4" y="17419"/>
                  </a:moveTo>
                  <a:cubicBezTo>
                    <a:pt x="624" y="17419"/>
                    <a:pt x="7408" y="18116"/>
                    <a:pt x="13100" y="11845"/>
                  </a:cubicBezTo>
                  <a:cubicBezTo>
                    <a:pt x="18793" y="5574"/>
                    <a:pt x="20664" y="0"/>
                    <a:pt x="20664" y="0"/>
                  </a:cubicBezTo>
                  <a:cubicBezTo>
                    <a:pt x="21600" y="1742"/>
                    <a:pt x="21600" y="1742"/>
                    <a:pt x="21600" y="1742"/>
                  </a:cubicBezTo>
                  <a:cubicBezTo>
                    <a:pt x="21600" y="1742"/>
                    <a:pt x="17389" y="11845"/>
                    <a:pt x="12632" y="15677"/>
                  </a:cubicBezTo>
                  <a:cubicBezTo>
                    <a:pt x="7798" y="19510"/>
                    <a:pt x="0" y="21600"/>
                    <a:pt x="0" y="21600"/>
                  </a:cubicBezTo>
                  <a:lnTo>
                    <a:pt x="624" y="17419"/>
                  </a:lnTo>
                  <a:close/>
                </a:path>
              </a:pathLst>
            </a:cu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17" name="Content Placeholder 2"/>
          <p:cNvSpPr txBox="1"/>
          <p:nvPr/>
        </p:nvSpPr>
        <p:spPr>
          <a:xfrm>
            <a:off x="1019848" y="1521742"/>
            <a:ext cx="2644867" cy="1412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/>
          <a:p>
            <a:pPr defTabSz="457200">
              <a:spcBef>
                <a:spcPts val="600"/>
              </a:spcBef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添加标题内容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右键点击图片选择设置图片格式可直接替换图片。您的容打在这里，或者通过复制您的文本后，在此框中选择粘贴。</a:t>
            </a:r>
          </a:p>
        </p:txBody>
      </p:sp>
      <p:sp>
        <p:nvSpPr>
          <p:cNvPr id="618" name="Content Placeholder 2"/>
          <p:cNvSpPr txBox="1"/>
          <p:nvPr/>
        </p:nvSpPr>
        <p:spPr>
          <a:xfrm>
            <a:off x="1019848" y="2889892"/>
            <a:ext cx="2644867" cy="1412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/>
          <a:p>
            <a:pPr defTabSz="457200">
              <a:spcBef>
                <a:spcPts val="600"/>
              </a:spcBef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添加标题内容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右键点击图片选择设置图片格式可直接替换图片。您的容打在这里，或者通过复制您的文本后，在此框中选择粘贴。</a:t>
            </a:r>
          </a:p>
        </p:txBody>
      </p:sp>
      <p:sp>
        <p:nvSpPr>
          <p:cNvPr id="619" name="Content Placeholder 2"/>
          <p:cNvSpPr txBox="1"/>
          <p:nvPr/>
        </p:nvSpPr>
        <p:spPr>
          <a:xfrm>
            <a:off x="8724706" y="1521742"/>
            <a:ext cx="2644866" cy="1412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/>
          <a:p>
            <a:pPr defTabSz="457200">
              <a:spcBef>
                <a:spcPts val="600"/>
              </a:spcBef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添加标题内容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右键点击图片选择设置图片格式可直接替换图片。您的容打在这里，或者通过复制您的文本后，在此框中选择粘贴。</a:t>
            </a:r>
          </a:p>
        </p:txBody>
      </p:sp>
      <p:sp>
        <p:nvSpPr>
          <p:cNvPr id="620" name="Content Placeholder 2"/>
          <p:cNvSpPr txBox="1"/>
          <p:nvPr/>
        </p:nvSpPr>
        <p:spPr>
          <a:xfrm>
            <a:off x="8724706" y="2889892"/>
            <a:ext cx="2644866" cy="1412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/>
          <a:p>
            <a:pPr defTabSz="457200">
              <a:spcBef>
                <a:spcPts val="600"/>
              </a:spcBef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添加标题内容</a:t>
            </a:r>
          </a:p>
          <a:p>
            <a:pPr defTabSz="457200">
              <a:lnSpc>
                <a:spcPct val="150000"/>
              </a:lnSpc>
              <a:spcBef>
                <a:spcPts val="1200"/>
              </a:spcBef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右键点击图片选择设置图片格式可直接替换图片。您的容打在这里，或者通过复制您的文本后，在此框中选择粘贴。</a:t>
            </a:r>
          </a:p>
        </p:txBody>
      </p:sp>
      <p:sp>
        <p:nvSpPr>
          <p:cNvPr id="621" name="TextBox 35"/>
          <p:cNvSpPr txBox="1"/>
          <p:nvPr/>
        </p:nvSpPr>
        <p:spPr>
          <a:xfrm>
            <a:off x="2062444" y="5363924"/>
            <a:ext cx="8172910" cy="431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just">
              <a:defRPr sz="12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点击输入简要文字解说，解说文字尽量概括精炼，不用多余的文字修饰，简洁精准的 解说所提炼的核心概念。点击输入简要文字解说，解说文字尽量概括精炼，不用多余的文字修饰，简洁精准的 解说所提炼的核心概念。</a:t>
            </a:r>
          </a:p>
        </p:txBody>
      </p:sp>
      <p:sp>
        <p:nvSpPr>
          <p:cNvPr id="622" name="TextBox 36"/>
          <p:cNvSpPr txBox="1"/>
          <p:nvPr/>
        </p:nvSpPr>
        <p:spPr>
          <a:xfrm>
            <a:off x="5115669" y="4928973"/>
            <a:ext cx="2059343" cy="3556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点击输入标题文本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成组"/>
          <p:cNvGrpSpPr/>
          <p:nvPr/>
        </p:nvGrpSpPr>
        <p:grpSpPr>
          <a:xfrm>
            <a:off x="668527" y="1490831"/>
            <a:ext cx="9928744" cy="4398644"/>
            <a:chOff x="0" y="0"/>
            <a:chExt cx="9928743" cy="4398643"/>
          </a:xfrm>
        </p:grpSpPr>
        <p:sp>
          <p:nvSpPr>
            <p:cNvPr id="625" name="Quad Arrow 40"/>
            <p:cNvSpPr/>
            <p:nvPr/>
          </p:nvSpPr>
          <p:spPr>
            <a:xfrm>
              <a:off x="0" y="-1"/>
              <a:ext cx="4398843" cy="4398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" y="9936"/>
                  </a:lnTo>
                  <a:lnTo>
                    <a:pt x="1080" y="10584"/>
                  </a:lnTo>
                  <a:lnTo>
                    <a:pt x="10584" y="10584"/>
                  </a:lnTo>
                  <a:lnTo>
                    <a:pt x="10584" y="1080"/>
                  </a:lnTo>
                  <a:lnTo>
                    <a:pt x="9936" y="1080"/>
                  </a:lnTo>
                  <a:lnTo>
                    <a:pt x="10800" y="0"/>
                  </a:lnTo>
                  <a:lnTo>
                    <a:pt x="11664" y="1080"/>
                  </a:lnTo>
                  <a:lnTo>
                    <a:pt x="11016" y="1080"/>
                  </a:lnTo>
                  <a:lnTo>
                    <a:pt x="11016" y="10584"/>
                  </a:lnTo>
                  <a:lnTo>
                    <a:pt x="20520" y="10584"/>
                  </a:lnTo>
                  <a:lnTo>
                    <a:pt x="20520" y="9936"/>
                  </a:lnTo>
                  <a:lnTo>
                    <a:pt x="21600" y="10800"/>
                  </a:lnTo>
                  <a:lnTo>
                    <a:pt x="20520" y="11664"/>
                  </a:lnTo>
                  <a:lnTo>
                    <a:pt x="20520" y="11016"/>
                  </a:lnTo>
                  <a:lnTo>
                    <a:pt x="11016" y="11016"/>
                  </a:lnTo>
                  <a:lnTo>
                    <a:pt x="11016" y="20520"/>
                  </a:lnTo>
                  <a:lnTo>
                    <a:pt x="11664" y="20520"/>
                  </a:lnTo>
                  <a:lnTo>
                    <a:pt x="10800" y="21600"/>
                  </a:lnTo>
                  <a:lnTo>
                    <a:pt x="9936" y="20520"/>
                  </a:lnTo>
                  <a:lnTo>
                    <a:pt x="10584" y="20520"/>
                  </a:lnTo>
                  <a:lnTo>
                    <a:pt x="10584" y="11016"/>
                  </a:lnTo>
                  <a:lnTo>
                    <a:pt x="1080" y="11016"/>
                  </a:lnTo>
                  <a:lnTo>
                    <a:pt x="1080" y="11664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1600"/>
              </a:pPr>
              <a:endParaRPr/>
            </a:p>
          </p:txBody>
        </p:sp>
        <p:grpSp>
          <p:nvGrpSpPr>
            <p:cNvPr id="628" name="Freeform 41"/>
            <p:cNvGrpSpPr/>
            <p:nvPr/>
          </p:nvGrpSpPr>
          <p:grpSpPr>
            <a:xfrm>
              <a:off x="285922" y="285912"/>
              <a:ext cx="1759542" cy="1759460"/>
              <a:chOff x="0" y="0"/>
              <a:chExt cx="1759541" cy="1759459"/>
            </a:xfrm>
          </p:grpSpPr>
          <p:sp>
            <p:nvSpPr>
              <p:cNvPr id="626" name="形状"/>
              <p:cNvSpPr/>
              <p:nvPr/>
            </p:nvSpPr>
            <p:spPr>
              <a:xfrm>
                <a:off x="-1" y="0"/>
                <a:ext cx="1759542" cy="17594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600"/>
                    </a:moveTo>
                    <a:cubicBezTo>
                      <a:pt x="0" y="2645"/>
                      <a:pt x="379" y="1730"/>
                      <a:pt x="1054" y="1054"/>
                    </a:cubicBezTo>
                    <a:cubicBezTo>
                      <a:pt x="1730" y="379"/>
                      <a:pt x="2645" y="0"/>
                      <a:pt x="3600" y="0"/>
                    </a:cubicBezTo>
                    <a:lnTo>
                      <a:pt x="18000" y="0"/>
                    </a:lnTo>
                    <a:cubicBezTo>
                      <a:pt x="18955" y="0"/>
                      <a:pt x="19870" y="379"/>
                      <a:pt x="20546" y="1054"/>
                    </a:cubicBezTo>
                    <a:cubicBezTo>
                      <a:pt x="21221" y="1730"/>
                      <a:pt x="21600" y="2645"/>
                      <a:pt x="21600" y="3600"/>
                    </a:cubicBezTo>
                    <a:cubicBezTo>
                      <a:pt x="21600" y="8400"/>
                      <a:pt x="21600" y="13200"/>
                      <a:pt x="21600" y="18000"/>
                    </a:cubicBezTo>
                    <a:cubicBezTo>
                      <a:pt x="21600" y="18955"/>
                      <a:pt x="21221" y="19870"/>
                      <a:pt x="20546" y="20546"/>
                    </a:cubicBezTo>
                    <a:cubicBezTo>
                      <a:pt x="19870" y="21221"/>
                      <a:pt x="18955" y="21600"/>
                      <a:pt x="18000" y="21600"/>
                    </a:cubicBezTo>
                    <a:lnTo>
                      <a:pt x="3600" y="21600"/>
                    </a:lnTo>
                    <a:cubicBezTo>
                      <a:pt x="2645" y="21600"/>
                      <a:pt x="1730" y="21221"/>
                      <a:pt x="1054" y="20546"/>
                    </a:cubicBezTo>
                    <a:cubicBezTo>
                      <a:pt x="379" y="19870"/>
                      <a:pt x="0" y="18955"/>
                      <a:pt x="0" y="18000"/>
                    </a:cubicBezTo>
                    <a:cubicBezTo>
                      <a:pt x="0" y="13200"/>
                      <a:pt x="0" y="8400"/>
                      <a:pt x="0" y="3600"/>
                    </a:cubicBezTo>
                    <a:close/>
                  </a:path>
                </a:pathLst>
              </a:custGeom>
              <a:solidFill>
                <a:srgbClr val="595959"/>
              </a:solidFill>
              <a:ln w="25400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600"/>
                  </a:spcBef>
                  <a:defRPr sz="1300" b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27" name="愿景"/>
              <p:cNvSpPr txBox="1"/>
              <p:nvPr/>
            </p:nvSpPr>
            <p:spPr>
              <a:xfrm>
                <a:off x="17277" y="321264"/>
                <a:ext cx="1724986" cy="11169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04134" tIns="204134" rIns="204134" bIns="204134" numCol="1" anchor="ctr">
                <a:sp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1400"/>
                  </a:spcBef>
                  <a:defRPr sz="35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br/>
                <a:r>
                  <a:rPr sz="1300" b="1"/>
                  <a:t>愿景</a:t>
                </a:r>
              </a:p>
            </p:txBody>
          </p:sp>
        </p:grpSp>
        <p:grpSp>
          <p:nvGrpSpPr>
            <p:cNvPr id="631" name="Freeform 42"/>
            <p:cNvGrpSpPr/>
            <p:nvPr/>
          </p:nvGrpSpPr>
          <p:grpSpPr>
            <a:xfrm>
              <a:off x="2353377" y="285912"/>
              <a:ext cx="1759542" cy="1759460"/>
              <a:chOff x="0" y="0"/>
              <a:chExt cx="1759541" cy="1759459"/>
            </a:xfrm>
          </p:grpSpPr>
          <p:sp>
            <p:nvSpPr>
              <p:cNvPr id="629" name="形状"/>
              <p:cNvSpPr/>
              <p:nvPr/>
            </p:nvSpPr>
            <p:spPr>
              <a:xfrm>
                <a:off x="-1" y="0"/>
                <a:ext cx="1759542" cy="17594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600"/>
                    </a:moveTo>
                    <a:cubicBezTo>
                      <a:pt x="0" y="2645"/>
                      <a:pt x="379" y="1730"/>
                      <a:pt x="1054" y="1054"/>
                    </a:cubicBezTo>
                    <a:cubicBezTo>
                      <a:pt x="1730" y="379"/>
                      <a:pt x="2645" y="0"/>
                      <a:pt x="3600" y="0"/>
                    </a:cubicBezTo>
                    <a:lnTo>
                      <a:pt x="18000" y="0"/>
                    </a:lnTo>
                    <a:cubicBezTo>
                      <a:pt x="18955" y="0"/>
                      <a:pt x="19870" y="379"/>
                      <a:pt x="20546" y="1054"/>
                    </a:cubicBezTo>
                    <a:cubicBezTo>
                      <a:pt x="21221" y="1730"/>
                      <a:pt x="21600" y="2645"/>
                      <a:pt x="21600" y="3600"/>
                    </a:cubicBezTo>
                    <a:cubicBezTo>
                      <a:pt x="21600" y="8400"/>
                      <a:pt x="21600" y="13200"/>
                      <a:pt x="21600" y="18000"/>
                    </a:cubicBezTo>
                    <a:cubicBezTo>
                      <a:pt x="21600" y="18955"/>
                      <a:pt x="21221" y="19870"/>
                      <a:pt x="20546" y="20546"/>
                    </a:cubicBezTo>
                    <a:cubicBezTo>
                      <a:pt x="19870" y="21221"/>
                      <a:pt x="18955" y="21600"/>
                      <a:pt x="18000" y="21600"/>
                    </a:cubicBezTo>
                    <a:lnTo>
                      <a:pt x="3600" y="21600"/>
                    </a:lnTo>
                    <a:cubicBezTo>
                      <a:pt x="2645" y="21600"/>
                      <a:pt x="1730" y="21221"/>
                      <a:pt x="1054" y="20546"/>
                    </a:cubicBezTo>
                    <a:cubicBezTo>
                      <a:pt x="379" y="19870"/>
                      <a:pt x="0" y="18955"/>
                      <a:pt x="0" y="18000"/>
                    </a:cubicBezTo>
                    <a:cubicBezTo>
                      <a:pt x="0" y="13200"/>
                      <a:pt x="0" y="8400"/>
                      <a:pt x="0" y="3600"/>
                    </a:cubicBezTo>
                    <a:close/>
                  </a:path>
                </a:pathLst>
              </a:custGeom>
              <a:solidFill>
                <a:srgbClr val="595959"/>
              </a:solidFill>
              <a:ln w="25400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30" name="理念"/>
              <p:cNvSpPr txBox="1"/>
              <p:nvPr/>
            </p:nvSpPr>
            <p:spPr>
              <a:xfrm>
                <a:off x="17277" y="321264"/>
                <a:ext cx="1724986" cy="11169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04134" tIns="204134" rIns="204134" bIns="204134" numCol="1" anchor="ctr">
                <a:sp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1400"/>
                  </a:spcBef>
                  <a:defRPr sz="35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br/>
                <a:r>
                  <a:rPr sz="1300" b="1"/>
                  <a:t>理念</a:t>
                </a:r>
              </a:p>
            </p:txBody>
          </p:sp>
        </p:grpSp>
        <p:grpSp>
          <p:nvGrpSpPr>
            <p:cNvPr id="634" name="Freeform 43"/>
            <p:cNvGrpSpPr/>
            <p:nvPr/>
          </p:nvGrpSpPr>
          <p:grpSpPr>
            <a:xfrm>
              <a:off x="285922" y="2353274"/>
              <a:ext cx="1759542" cy="1759461"/>
              <a:chOff x="0" y="0"/>
              <a:chExt cx="1759541" cy="1759459"/>
            </a:xfrm>
          </p:grpSpPr>
          <p:sp>
            <p:nvSpPr>
              <p:cNvPr id="632" name="形状"/>
              <p:cNvSpPr/>
              <p:nvPr/>
            </p:nvSpPr>
            <p:spPr>
              <a:xfrm>
                <a:off x="-1" y="-1"/>
                <a:ext cx="1759542" cy="17594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600"/>
                    </a:moveTo>
                    <a:cubicBezTo>
                      <a:pt x="0" y="2645"/>
                      <a:pt x="379" y="1730"/>
                      <a:pt x="1054" y="1054"/>
                    </a:cubicBezTo>
                    <a:cubicBezTo>
                      <a:pt x="1730" y="379"/>
                      <a:pt x="2645" y="0"/>
                      <a:pt x="3600" y="0"/>
                    </a:cubicBezTo>
                    <a:lnTo>
                      <a:pt x="18000" y="0"/>
                    </a:lnTo>
                    <a:cubicBezTo>
                      <a:pt x="18955" y="0"/>
                      <a:pt x="19870" y="379"/>
                      <a:pt x="20546" y="1054"/>
                    </a:cubicBezTo>
                    <a:cubicBezTo>
                      <a:pt x="21221" y="1730"/>
                      <a:pt x="21600" y="2645"/>
                      <a:pt x="21600" y="3600"/>
                    </a:cubicBezTo>
                    <a:cubicBezTo>
                      <a:pt x="21600" y="8400"/>
                      <a:pt x="21600" y="13200"/>
                      <a:pt x="21600" y="18000"/>
                    </a:cubicBezTo>
                    <a:cubicBezTo>
                      <a:pt x="21600" y="18955"/>
                      <a:pt x="21221" y="19870"/>
                      <a:pt x="20546" y="20546"/>
                    </a:cubicBezTo>
                    <a:cubicBezTo>
                      <a:pt x="19870" y="21221"/>
                      <a:pt x="18955" y="21600"/>
                      <a:pt x="18000" y="21600"/>
                    </a:cubicBezTo>
                    <a:lnTo>
                      <a:pt x="3600" y="21600"/>
                    </a:lnTo>
                    <a:cubicBezTo>
                      <a:pt x="2645" y="21600"/>
                      <a:pt x="1730" y="21221"/>
                      <a:pt x="1054" y="20546"/>
                    </a:cubicBezTo>
                    <a:cubicBezTo>
                      <a:pt x="379" y="19870"/>
                      <a:pt x="0" y="18955"/>
                      <a:pt x="0" y="18000"/>
                    </a:cubicBezTo>
                    <a:cubicBezTo>
                      <a:pt x="0" y="13200"/>
                      <a:pt x="0" y="8400"/>
                      <a:pt x="0" y="3600"/>
                    </a:cubicBezTo>
                    <a:close/>
                  </a:path>
                </a:pathLst>
              </a:custGeom>
              <a:solidFill>
                <a:srgbClr val="595959"/>
              </a:solidFill>
              <a:ln w="25400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600"/>
                  </a:spcBef>
                  <a:defRPr sz="13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33" name="创意"/>
              <p:cNvSpPr txBox="1"/>
              <p:nvPr/>
            </p:nvSpPr>
            <p:spPr>
              <a:xfrm>
                <a:off x="17277" y="321264"/>
                <a:ext cx="1724986" cy="11169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04134" tIns="204134" rIns="204134" bIns="204134" numCol="1" anchor="ctr">
                <a:sp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1400"/>
                  </a:spcBef>
                  <a:defRPr sz="35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br/>
                <a:r>
                  <a:rPr sz="1300" b="1"/>
                  <a:t>创意</a:t>
                </a:r>
              </a:p>
            </p:txBody>
          </p:sp>
        </p:grpSp>
        <p:grpSp>
          <p:nvGrpSpPr>
            <p:cNvPr id="637" name="Freeform 44"/>
            <p:cNvGrpSpPr/>
            <p:nvPr/>
          </p:nvGrpSpPr>
          <p:grpSpPr>
            <a:xfrm>
              <a:off x="2353377" y="2353274"/>
              <a:ext cx="1759542" cy="1759461"/>
              <a:chOff x="0" y="0"/>
              <a:chExt cx="1759541" cy="1759459"/>
            </a:xfrm>
          </p:grpSpPr>
          <p:sp>
            <p:nvSpPr>
              <p:cNvPr id="635" name="形状"/>
              <p:cNvSpPr/>
              <p:nvPr/>
            </p:nvSpPr>
            <p:spPr>
              <a:xfrm>
                <a:off x="-1" y="-1"/>
                <a:ext cx="1759542" cy="17594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3600"/>
                    </a:moveTo>
                    <a:cubicBezTo>
                      <a:pt x="0" y="2645"/>
                      <a:pt x="379" y="1730"/>
                      <a:pt x="1054" y="1054"/>
                    </a:cubicBezTo>
                    <a:cubicBezTo>
                      <a:pt x="1730" y="379"/>
                      <a:pt x="2645" y="0"/>
                      <a:pt x="3600" y="0"/>
                    </a:cubicBezTo>
                    <a:lnTo>
                      <a:pt x="18000" y="0"/>
                    </a:lnTo>
                    <a:cubicBezTo>
                      <a:pt x="18955" y="0"/>
                      <a:pt x="19870" y="379"/>
                      <a:pt x="20546" y="1054"/>
                    </a:cubicBezTo>
                    <a:cubicBezTo>
                      <a:pt x="21221" y="1730"/>
                      <a:pt x="21600" y="2645"/>
                      <a:pt x="21600" y="3600"/>
                    </a:cubicBezTo>
                    <a:cubicBezTo>
                      <a:pt x="21600" y="8400"/>
                      <a:pt x="21600" y="13200"/>
                      <a:pt x="21600" y="18000"/>
                    </a:cubicBezTo>
                    <a:cubicBezTo>
                      <a:pt x="21600" y="18955"/>
                      <a:pt x="21221" y="19870"/>
                      <a:pt x="20546" y="20546"/>
                    </a:cubicBezTo>
                    <a:cubicBezTo>
                      <a:pt x="19870" y="21221"/>
                      <a:pt x="18955" y="21600"/>
                      <a:pt x="18000" y="21600"/>
                    </a:cubicBezTo>
                    <a:lnTo>
                      <a:pt x="3600" y="21600"/>
                    </a:lnTo>
                    <a:cubicBezTo>
                      <a:pt x="2645" y="21600"/>
                      <a:pt x="1730" y="21221"/>
                      <a:pt x="1054" y="20546"/>
                    </a:cubicBezTo>
                    <a:cubicBezTo>
                      <a:pt x="379" y="19870"/>
                      <a:pt x="0" y="18955"/>
                      <a:pt x="0" y="18000"/>
                    </a:cubicBezTo>
                    <a:cubicBezTo>
                      <a:pt x="0" y="13200"/>
                      <a:pt x="0" y="8400"/>
                      <a:pt x="0" y="3600"/>
                    </a:cubicBezTo>
                    <a:close/>
                  </a:path>
                </a:pathLst>
              </a:custGeom>
              <a:solidFill>
                <a:srgbClr val="595959"/>
              </a:solidFill>
              <a:ln w="25400" cap="flat">
                <a:solidFill>
                  <a:srgbClr val="595959"/>
                </a:solidFill>
                <a:prstDash val="solid"/>
                <a:round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600"/>
                  </a:spcBef>
                  <a:defRPr sz="1300" b="1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36" name="时间"/>
              <p:cNvSpPr txBox="1"/>
              <p:nvPr/>
            </p:nvSpPr>
            <p:spPr>
              <a:xfrm>
                <a:off x="17277" y="321264"/>
                <a:ext cx="1724986" cy="11169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204134" tIns="204134" rIns="204134" bIns="204134" numCol="1" anchor="ctr">
                <a:spAutoFit/>
              </a:bodyPr>
              <a:lstStyle/>
              <a:p>
                <a:pPr algn="ctr" defTabSz="1567815">
                  <a:lnSpc>
                    <a:spcPct val="90000"/>
                  </a:lnSpc>
                  <a:spcBef>
                    <a:spcPts val="1400"/>
                  </a:spcBef>
                  <a:defRPr sz="35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br/>
                <a:r>
                  <a:rPr sz="1300" b="1"/>
                  <a:t>时间</a:t>
                </a:r>
              </a:p>
            </p:txBody>
          </p:sp>
        </p:grpSp>
        <p:grpSp>
          <p:nvGrpSpPr>
            <p:cNvPr id="640" name="Group 29"/>
            <p:cNvGrpSpPr/>
            <p:nvPr/>
          </p:nvGrpSpPr>
          <p:grpSpPr>
            <a:xfrm>
              <a:off x="5431808" y="3464251"/>
              <a:ext cx="4496936" cy="770322"/>
              <a:chOff x="0" y="0"/>
              <a:chExt cx="4496935" cy="770320"/>
            </a:xfrm>
          </p:grpSpPr>
          <p:sp>
            <p:nvSpPr>
              <p:cNvPr id="638" name="Text Placeholder 3"/>
              <p:cNvSpPr txBox="1"/>
              <p:nvPr/>
            </p:nvSpPr>
            <p:spPr>
              <a:xfrm>
                <a:off x="-1" y="0"/>
                <a:ext cx="1673415" cy="266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300"/>
                  </a:spcBef>
                  <a:defRPr sz="15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 04</a:t>
                </a:r>
              </a:p>
            </p:txBody>
          </p:sp>
          <p:sp>
            <p:nvSpPr>
              <p:cNvPr id="639" name="Text Placeholder 3"/>
              <p:cNvSpPr txBox="1"/>
              <p:nvPr/>
            </p:nvSpPr>
            <p:spPr>
              <a:xfrm>
                <a:off x="-1" y="440120"/>
                <a:ext cx="4496937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/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此处添加详细文本描述，建议与标题相关并符合整体语言风格，语言描述尽量简洁生动。</a:t>
                </a:r>
              </a:p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 </a:t>
                </a:r>
              </a:p>
            </p:txBody>
          </p:sp>
        </p:grpSp>
        <p:grpSp>
          <p:nvGrpSpPr>
            <p:cNvPr id="643" name="Group 29"/>
            <p:cNvGrpSpPr/>
            <p:nvPr/>
          </p:nvGrpSpPr>
          <p:grpSpPr>
            <a:xfrm>
              <a:off x="5431808" y="37583"/>
              <a:ext cx="4496936" cy="770323"/>
              <a:chOff x="0" y="0"/>
              <a:chExt cx="4496935" cy="770321"/>
            </a:xfrm>
          </p:grpSpPr>
          <p:sp>
            <p:nvSpPr>
              <p:cNvPr id="641" name="Text Placeholder 3"/>
              <p:cNvSpPr txBox="1"/>
              <p:nvPr/>
            </p:nvSpPr>
            <p:spPr>
              <a:xfrm>
                <a:off x="-1" y="-1"/>
                <a:ext cx="1673415" cy="266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300"/>
                  </a:spcBef>
                  <a:defRPr sz="15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 01</a:t>
                </a:r>
              </a:p>
            </p:txBody>
          </p:sp>
          <p:sp>
            <p:nvSpPr>
              <p:cNvPr id="642" name="Text Placeholder 3"/>
              <p:cNvSpPr txBox="1"/>
              <p:nvPr/>
            </p:nvSpPr>
            <p:spPr>
              <a:xfrm>
                <a:off x="-1" y="440121"/>
                <a:ext cx="4496937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/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此处添加详细文本描述，建议与标题相关并符合整体语言风格，语言描述尽量简洁生动。</a:t>
                </a:r>
              </a:p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 </a:t>
                </a:r>
              </a:p>
            </p:txBody>
          </p:sp>
        </p:grpSp>
        <p:grpSp>
          <p:nvGrpSpPr>
            <p:cNvPr id="646" name="Group 29"/>
            <p:cNvGrpSpPr/>
            <p:nvPr/>
          </p:nvGrpSpPr>
          <p:grpSpPr>
            <a:xfrm>
              <a:off x="5431808" y="1179810"/>
              <a:ext cx="4496936" cy="770322"/>
              <a:chOff x="0" y="0"/>
              <a:chExt cx="4496935" cy="770321"/>
            </a:xfrm>
          </p:grpSpPr>
          <p:sp>
            <p:nvSpPr>
              <p:cNvPr id="644" name="Text Placeholder 3"/>
              <p:cNvSpPr txBox="1"/>
              <p:nvPr/>
            </p:nvSpPr>
            <p:spPr>
              <a:xfrm>
                <a:off x="-1" y="-1"/>
                <a:ext cx="1673415" cy="266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300"/>
                  </a:spcBef>
                  <a:defRPr sz="15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 02</a:t>
                </a:r>
              </a:p>
            </p:txBody>
          </p:sp>
          <p:sp>
            <p:nvSpPr>
              <p:cNvPr id="645" name="Text Placeholder 3"/>
              <p:cNvSpPr txBox="1"/>
              <p:nvPr/>
            </p:nvSpPr>
            <p:spPr>
              <a:xfrm>
                <a:off x="-1" y="440121"/>
                <a:ext cx="4496937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/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此处添加详细文本描述，建议与标题相关并符合整体语言风格，语言描述尽量简洁生动。</a:t>
                </a:r>
              </a:p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 </a:t>
                </a:r>
              </a:p>
            </p:txBody>
          </p:sp>
        </p:grpSp>
        <p:grpSp>
          <p:nvGrpSpPr>
            <p:cNvPr id="649" name="Group 29"/>
            <p:cNvGrpSpPr/>
            <p:nvPr/>
          </p:nvGrpSpPr>
          <p:grpSpPr>
            <a:xfrm>
              <a:off x="5431809" y="2322033"/>
              <a:ext cx="4496933" cy="770322"/>
              <a:chOff x="0" y="0"/>
              <a:chExt cx="4496932" cy="770321"/>
            </a:xfrm>
          </p:grpSpPr>
          <p:sp>
            <p:nvSpPr>
              <p:cNvPr id="647" name="Text Placeholder 3"/>
              <p:cNvSpPr txBox="1"/>
              <p:nvPr/>
            </p:nvSpPr>
            <p:spPr>
              <a:xfrm>
                <a:off x="-1" y="-1"/>
                <a:ext cx="1673414" cy="266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>
                <a:lvl1pPr defTabSz="895985">
                  <a:spcBef>
                    <a:spcPts val="300"/>
                  </a:spcBef>
                  <a:defRPr sz="15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r>
                  <a:t>添加副标题 03</a:t>
                </a:r>
              </a:p>
            </p:txBody>
          </p:sp>
          <p:sp>
            <p:nvSpPr>
              <p:cNvPr id="648" name="Text Placeholder 3"/>
              <p:cNvSpPr txBox="1"/>
              <p:nvPr/>
            </p:nvSpPr>
            <p:spPr>
              <a:xfrm>
                <a:off x="-1" y="440121"/>
                <a:ext cx="4496933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spAutoFit/>
              </a:bodyPr>
              <a:lstStyle/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此处添加详细文本描述，建议与标题相关并符合整体语言风格，语言描述尽量简洁生动。</a:t>
                </a:r>
              </a:p>
              <a:p>
                <a:pPr defTabSz="895985">
                  <a:spcBef>
                    <a:spcPts val="200"/>
                  </a:spcBef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t> </a:t>
                </a:r>
              </a:p>
            </p:txBody>
          </p:sp>
        </p:grpSp>
        <p:sp>
          <p:nvSpPr>
            <p:cNvPr id="650" name="Freeform 143"/>
            <p:cNvSpPr/>
            <p:nvPr/>
          </p:nvSpPr>
          <p:spPr>
            <a:xfrm>
              <a:off x="931907" y="2868136"/>
              <a:ext cx="467524" cy="440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27" h="21414" extrusionOk="0">
                  <a:moveTo>
                    <a:pt x="20438" y="8603"/>
                  </a:moveTo>
                  <a:cubicBezTo>
                    <a:pt x="17548" y="5922"/>
                    <a:pt x="17548" y="5922"/>
                    <a:pt x="17548" y="5922"/>
                  </a:cubicBezTo>
                  <a:cubicBezTo>
                    <a:pt x="16723" y="5177"/>
                    <a:pt x="15485" y="3985"/>
                    <a:pt x="14797" y="3240"/>
                  </a:cubicBezTo>
                  <a:cubicBezTo>
                    <a:pt x="11770" y="559"/>
                    <a:pt x="11770" y="559"/>
                    <a:pt x="11770" y="559"/>
                  </a:cubicBezTo>
                  <a:cubicBezTo>
                    <a:pt x="11082" y="-186"/>
                    <a:pt x="9844" y="-186"/>
                    <a:pt x="9156" y="559"/>
                  </a:cubicBezTo>
                  <a:cubicBezTo>
                    <a:pt x="6129" y="3240"/>
                    <a:pt x="6129" y="3240"/>
                    <a:pt x="6129" y="3240"/>
                  </a:cubicBezTo>
                  <a:cubicBezTo>
                    <a:pt x="5441" y="3985"/>
                    <a:pt x="4203" y="5177"/>
                    <a:pt x="3378" y="5922"/>
                  </a:cubicBezTo>
                  <a:cubicBezTo>
                    <a:pt x="488" y="8603"/>
                    <a:pt x="488" y="8603"/>
                    <a:pt x="488" y="8603"/>
                  </a:cubicBezTo>
                  <a:cubicBezTo>
                    <a:pt x="-337" y="9348"/>
                    <a:pt x="-62" y="9944"/>
                    <a:pt x="901" y="9944"/>
                  </a:cubicBezTo>
                  <a:cubicBezTo>
                    <a:pt x="2552" y="9944"/>
                    <a:pt x="2552" y="9944"/>
                    <a:pt x="2552" y="9944"/>
                  </a:cubicBezTo>
                  <a:cubicBezTo>
                    <a:pt x="2552" y="20520"/>
                    <a:pt x="2552" y="20520"/>
                    <a:pt x="2552" y="20520"/>
                  </a:cubicBezTo>
                  <a:cubicBezTo>
                    <a:pt x="2552" y="20967"/>
                    <a:pt x="2965" y="21414"/>
                    <a:pt x="3378" y="21414"/>
                  </a:cubicBezTo>
                  <a:cubicBezTo>
                    <a:pt x="4891" y="21414"/>
                    <a:pt x="4891" y="21414"/>
                    <a:pt x="4891" y="21414"/>
                  </a:cubicBezTo>
                  <a:cubicBezTo>
                    <a:pt x="4891" y="11880"/>
                    <a:pt x="4891" y="11880"/>
                    <a:pt x="4891" y="11880"/>
                  </a:cubicBezTo>
                  <a:cubicBezTo>
                    <a:pt x="9431" y="11880"/>
                    <a:pt x="9431" y="11880"/>
                    <a:pt x="9431" y="11880"/>
                  </a:cubicBezTo>
                  <a:cubicBezTo>
                    <a:pt x="9431" y="21414"/>
                    <a:pt x="9431" y="21414"/>
                    <a:pt x="9431" y="21414"/>
                  </a:cubicBezTo>
                  <a:cubicBezTo>
                    <a:pt x="17548" y="21414"/>
                    <a:pt x="17548" y="21414"/>
                    <a:pt x="17548" y="21414"/>
                  </a:cubicBezTo>
                  <a:cubicBezTo>
                    <a:pt x="18099" y="21414"/>
                    <a:pt x="18374" y="20967"/>
                    <a:pt x="18374" y="20520"/>
                  </a:cubicBezTo>
                  <a:cubicBezTo>
                    <a:pt x="18374" y="9944"/>
                    <a:pt x="18374" y="9944"/>
                    <a:pt x="18374" y="9944"/>
                  </a:cubicBezTo>
                  <a:cubicBezTo>
                    <a:pt x="20025" y="9944"/>
                    <a:pt x="20025" y="9944"/>
                    <a:pt x="20025" y="9944"/>
                  </a:cubicBezTo>
                  <a:cubicBezTo>
                    <a:pt x="20988" y="9944"/>
                    <a:pt x="21263" y="9348"/>
                    <a:pt x="20438" y="8603"/>
                  </a:cubicBezTo>
                  <a:close/>
                  <a:moveTo>
                    <a:pt x="15897" y="14264"/>
                  </a:moveTo>
                  <a:cubicBezTo>
                    <a:pt x="11908" y="14264"/>
                    <a:pt x="11908" y="14264"/>
                    <a:pt x="11908" y="14264"/>
                  </a:cubicBezTo>
                  <a:cubicBezTo>
                    <a:pt x="11908" y="10540"/>
                    <a:pt x="11908" y="10540"/>
                    <a:pt x="11908" y="10540"/>
                  </a:cubicBezTo>
                  <a:cubicBezTo>
                    <a:pt x="15897" y="10540"/>
                    <a:pt x="15897" y="10540"/>
                    <a:pt x="15897" y="10540"/>
                  </a:cubicBezTo>
                  <a:lnTo>
                    <a:pt x="15897" y="1426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9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651" name="Freeform 92"/>
            <p:cNvSpPr/>
            <p:nvPr/>
          </p:nvSpPr>
          <p:spPr>
            <a:xfrm>
              <a:off x="3005620" y="767823"/>
              <a:ext cx="451191" cy="460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7" h="21457" extrusionOk="0">
                  <a:moveTo>
                    <a:pt x="20870" y="18596"/>
                  </a:moveTo>
                  <a:cubicBezTo>
                    <a:pt x="14595" y="12302"/>
                    <a:pt x="14595" y="12302"/>
                    <a:pt x="14595" y="12302"/>
                  </a:cubicBezTo>
                  <a:cubicBezTo>
                    <a:pt x="15470" y="11015"/>
                    <a:pt x="16054" y="9584"/>
                    <a:pt x="16054" y="7868"/>
                  </a:cubicBezTo>
                  <a:cubicBezTo>
                    <a:pt x="16054" y="3433"/>
                    <a:pt x="12405" y="0"/>
                    <a:pt x="8027" y="0"/>
                  </a:cubicBezTo>
                  <a:cubicBezTo>
                    <a:pt x="3649" y="0"/>
                    <a:pt x="0" y="3433"/>
                    <a:pt x="0" y="7868"/>
                  </a:cubicBezTo>
                  <a:cubicBezTo>
                    <a:pt x="0" y="12159"/>
                    <a:pt x="3649" y="15592"/>
                    <a:pt x="8027" y="15592"/>
                  </a:cubicBezTo>
                  <a:cubicBezTo>
                    <a:pt x="9486" y="15592"/>
                    <a:pt x="10800" y="15306"/>
                    <a:pt x="11822" y="14734"/>
                  </a:cubicBezTo>
                  <a:cubicBezTo>
                    <a:pt x="18389" y="21028"/>
                    <a:pt x="18389" y="21028"/>
                    <a:pt x="18389" y="21028"/>
                  </a:cubicBezTo>
                  <a:cubicBezTo>
                    <a:pt x="18973" y="21600"/>
                    <a:pt x="20141" y="21600"/>
                    <a:pt x="20870" y="21028"/>
                  </a:cubicBezTo>
                  <a:cubicBezTo>
                    <a:pt x="21600" y="20313"/>
                    <a:pt x="21600" y="19168"/>
                    <a:pt x="20870" y="18596"/>
                  </a:cubicBezTo>
                  <a:close/>
                  <a:moveTo>
                    <a:pt x="2773" y="7868"/>
                  </a:moveTo>
                  <a:cubicBezTo>
                    <a:pt x="2773" y="4864"/>
                    <a:pt x="5108" y="2575"/>
                    <a:pt x="8027" y="2575"/>
                  </a:cubicBezTo>
                  <a:cubicBezTo>
                    <a:pt x="10946" y="2575"/>
                    <a:pt x="13427" y="4864"/>
                    <a:pt x="13427" y="7868"/>
                  </a:cubicBezTo>
                  <a:cubicBezTo>
                    <a:pt x="13427" y="10728"/>
                    <a:pt x="10946" y="13017"/>
                    <a:pt x="8027" y="13017"/>
                  </a:cubicBezTo>
                  <a:cubicBezTo>
                    <a:pt x="5108" y="13017"/>
                    <a:pt x="2773" y="10728"/>
                    <a:pt x="2773" y="786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9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grpSp>
          <p:nvGrpSpPr>
            <p:cNvPr id="656" name="组合 28"/>
            <p:cNvGrpSpPr/>
            <p:nvPr/>
          </p:nvGrpSpPr>
          <p:grpSpPr>
            <a:xfrm>
              <a:off x="3019377" y="2890478"/>
              <a:ext cx="427544" cy="400010"/>
              <a:chOff x="-1" y="-1"/>
              <a:chExt cx="427542" cy="400009"/>
            </a:xfrm>
          </p:grpSpPr>
          <p:sp>
            <p:nvSpPr>
              <p:cNvPr id="652" name="Freeform 153"/>
              <p:cNvSpPr/>
              <p:nvPr/>
            </p:nvSpPr>
            <p:spPr>
              <a:xfrm>
                <a:off x="21165" y="110054"/>
                <a:ext cx="105829" cy="249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133"/>
                      <a:pt x="21600" y="2133"/>
                      <a:pt x="21600" y="2133"/>
                    </a:cubicBezTo>
                    <a:cubicBezTo>
                      <a:pt x="21600" y="1067"/>
                      <a:pt x="19059" y="0"/>
                      <a:pt x="16518" y="0"/>
                    </a:cubicBezTo>
                    <a:cubicBezTo>
                      <a:pt x="5718" y="0"/>
                      <a:pt x="5718" y="0"/>
                      <a:pt x="5718" y="0"/>
                    </a:cubicBezTo>
                    <a:cubicBezTo>
                      <a:pt x="2541" y="0"/>
                      <a:pt x="0" y="1067"/>
                      <a:pt x="0" y="2133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53" name="Freeform 154"/>
              <p:cNvSpPr/>
              <p:nvPr/>
            </p:nvSpPr>
            <p:spPr>
              <a:xfrm>
                <a:off x="162972" y="-2"/>
                <a:ext cx="103715" cy="3597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1477"/>
                      <a:pt x="21600" y="1477"/>
                      <a:pt x="21600" y="1477"/>
                    </a:cubicBezTo>
                    <a:cubicBezTo>
                      <a:pt x="21600" y="738"/>
                      <a:pt x="19059" y="0"/>
                      <a:pt x="15882" y="0"/>
                    </a:cubicBezTo>
                    <a:cubicBezTo>
                      <a:pt x="5082" y="0"/>
                      <a:pt x="5082" y="0"/>
                      <a:pt x="5082" y="0"/>
                    </a:cubicBezTo>
                    <a:cubicBezTo>
                      <a:pt x="1906" y="0"/>
                      <a:pt x="0" y="738"/>
                      <a:pt x="0" y="1477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54" name="Freeform 155"/>
              <p:cNvSpPr/>
              <p:nvPr/>
            </p:nvSpPr>
            <p:spPr>
              <a:xfrm>
                <a:off x="300547" y="167198"/>
                <a:ext cx="105829" cy="1926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600" y="2743"/>
                      <a:pt x="21600" y="2743"/>
                      <a:pt x="21600" y="2743"/>
                    </a:cubicBezTo>
                    <a:cubicBezTo>
                      <a:pt x="21600" y="1371"/>
                      <a:pt x="19059" y="0"/>
                      <a:pt x="15882" y="0"/>
                    </a:cubicBezTo>
                    <a:cubicBezTo>
                      <a:pt x="5082" y="0"/>
                      <a:pt x="5082" y="0"/>
                      <a:pt x="5082" y="0"/>
                    </a:cubicBezTo>
                    <a:cubicBezTo>
                      <a:pt x="2541" y="0"/>
                      <a:pt x="0" y="1371"/>
                      <a:pt x="0" y="2743"/>
                    </a:cubicBezTo>
                    <a:cubicBezTo>
                      <a:pt x="0" y="21600"/>
                      <a:pt x="0" y="21600"/>
                      <a:pt x="0" y="21600"/>
                    </a:cubicBez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55" name="Rectangle 156"/>
              <p:cNvSpPr/>
              <p:nvPr/>
            </p:nvSpPr>
            <p:spPr>
              <a:xfrm>
                <a:off x="-2" y="372493"/>
                <a:ext cx="427544" cy="27516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sp>
          <p:nvSpPr>
            <p:cNvPr id="657" name="Freeform 140"/>
            <p:cNvSpPr/>
            <p:nvPr/>
          </p:nvSpPr>
          <p:spPr>
            <a:xfrm>
              <a:off x="938420" y="738084"/>
              <a:ext cx="474490" cy="474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14" y="9064"/>
                  </a:moveTo>
                  <a:cubicBezTo>
                    <a:pt x="19864" y="9064"/>
                    <a:pt x="19864" y="9064"/>
                    <a:pt x="19864" y="9064"/>
                  </a:cubicBezTo>
                  <a:cubicBezTo>
                    <a:pt x="19671" y="8486"/>
                    <a:pt x="19479" y="8100"/>
                    <a:pt x="19479" y="7521"/>
                  </a:cubicBezTo>
                  <a:cubicBezTo>
                    <a:pt x="20443" y="6943"/>
                    <a:pt x="20443" y="6943"/>
                    <a:pt x="20443" y="6943"/>
                  </a:cubicBezTo>
                  <a:cubicBezTo>
                    <a:pt x="20829" y="6750"/>
                    <a:pt x="20829" y="6557"/>
                    <a:pt x="20636" y="6171"/>
                  </a:cubicBezTo>
                  <a:cubicBezTo>
                    <a:pt x="19671" y="4243"/>
                    <a:pt x="19671" y="4243"/>
                    <a:pt x="19671" y="4243"/>
                  </a:cubicBezTo>
                  <a:cubicBezTo>
                    <a:pt x="19479" y="4050"/>
                    <a:pt x="19093" y="3857"/>
                    <a:pt x="18900" y="4050"/>
                  </a:cubicBezTo>
                  <a:cubicBezTo>
                    <a:pt x="17743" y="4821"/>
                    <a:pt x="17743" y="4821"/>
                    <a:pt x="17743" y="4821"/>
                  </a:cubicBezTo>
                  <a:cubicBezTo>
                    <a:pt x="17357" y="4436"/>
                    <a:pt x="16971" y="4050"/>
                    <a:pt x="16779" y="3857"/>
                  </a:cubicBezTo>
                  <a:cubicBezTo>
                    <a:pt x="17357" y="2700"/>
                    <a:pt x="17357" y="2700"/>
                    <a:pt x="17357" y="2700"/>
                  </a:cubicBezTo>
                  <a:cubicBezTo>
                    <a:pt x="17550" y="2314"/>
                    <a:pt x="17357" y="2121"/>
                    <a:pt x="17164" y="1929"/>
                  </a:cubicBezTo>
                  <a:cubicBezTo>
                    <a:pt x="15236" y="771"/>
                    <a:pt x="15236" y="771"/>
                    <a:pt x="15236" y="771"/>
                  </a:cubicBezTo>
                  <a:cubicBezTo>
                    <a:pt x="14850" y="579"/>
                    <a:pt x="14657" y="771"/>
                    <a:pt x="14464" y="964"/>
                  </a:cubicBezTo>
                  <a:cubicBezTo>
                    <a:pt x="13693" y="2121"/>
                    <a:pt x="13693" y="2121"/>
                    <a:pt x="13693" y="2121"/>
                  </a:cubicBezTo>
                  <a:cubicBezTo>
                    <a:pt x="13307" y="1929"/>
                    <a:pt x="12921" y="1929"/>
                    <a:pt x="12343" y="1736"/>
                  </a:cubicBezTo>
                  <a:cubicBezTo>
                    <a:pt x="12343" y="579"/>
                    <a:pt x="12343" y="579"/>
                    <a:pt x="12343" y="579"/>
                  </a:cubicBezTo>
                  <a:cubicBezTo>
                    <a:pt x="12343" y="193"/>
                    <a:pt x="12150" y="0"/>
                    <a:pt x="11764" y="0"/>
                  </a:cubicBezTo>
                  <a:cubicBezTo>
                    <a:pt x="9643" y="0"/>
                    <a:pt x="9643" y="0"/>
                    <a:pt x="9643" y="0"/>
                  </a:cubicBezTo>
                  <a:cubicBezTo>
                    <a:pt x="9257" y="0"/>
                    <a:pt x="9064" y="193"/>
                    <a:pt x="9064" y="579"/>
                  </a:cubicBezTo>
                  <a:cubicBezTo>
                    <a:pt x="9064" y="1929"/>
                    <a:pt x="9064" y="1929"/>
                    <a:pt x="9064" y="1929"/>
                  </a:cubicBezTo>
                  <a:cubicBezTo>
                    <a:pt x="8679" y="1929"/>
                    <a:pt x="8100" y="2121"/>
                    <a:pt x="7714" y="2314"/>
                  </a:cubicBezTo>
                  <a:cubicBezTo>
                    <a:pt x="7136" y="1157"/>
                    <a:pt x="7136" y="1157"/>
                    <a:pt x="7136" y="1157"/>
                  </a:cubicBezTo>
                  <a:cubicBezTo>
                    <a:pt x="6943" y="771"/>
                    <a:pt x="6557" y="771"/>
                    <a:pt x="6364" y="964"/>
                  </a:cubicBezTo>
                  <a:cubicBezTo>
                    <a:pt x="4436" y="2121"/>
                    <a:pt x="4436" y="2121"/>
                    <a:pt x="4436" y="2121"/>
                  </a:cubicBezTo>
                  <a:cubicBezTo>
                    <a:pt x="4050" y="2121"/>
                    <a:pt x="4050" y="2507"/>
                    <a:pt x="4243" y="2700"/>
                  </a:cubicBezTo>
                  <a:cubicBezTo>
                    <a:pt x="4821" y="3857"/>
                    <a:pt x="4821" y="3857"/>
                    <a:pt x="4821" y="3857"/>
                  </a:cubicBezTo>
                  <a:cubicBezTo>
                    <a:pt x="4436" y="4243"/>
                    <a:pt x="4243" y="4629"/>
                    <a:pt x="3857" y="5014"/>
                  </a:cubicBezTo>
                  <a:cubicBezTo>
                    <a:pt x="2700" y="4243"/>
                    <a:pt x="2700" y="4243"/>
                    <a:pt x="2700" y="4243"/>
                  </a:cubicBezTo>
                  <a:cubicBezTo>
                    <a:pt x="2507" y="4243"/>
                    <a:pt x="2121" y="4243"/>
                    <a:pt x="1929" y="4436"/>
                  </a:cubicBezTo>
                  <a:cubicBezTo>
                    <a:pt x="964" y="6364"/>
                    <a:pt x="964" y="6364"/>
                    <a:pt x="964" y="6364"/>
                  </a:cubicBezTo>
                  <a:cubicBezTo>
                    <a:pt x="771" y="6750"/>
                    <a:pt x="771" y="6943"/>
                    <a:pt x="1157" y="7136"/>
                  </a:cubicBezTo>
                  <a:cubicBezTo>
                    <a:pt x="2314" y="7907"/>
                    <a:pt x="2314" y="7907"/>
                    <a:pt x="2314" y="7907"/>
                  </a:cubicBezTo>
                  <a:cubicBezTo>
                    <a:pt x="2121" y="8293"/>
                    <a:pt x="1929" y="8679"/>
                    <a:pt x="1929" y="9257"/>
                  </a:cubicBezTo>
                  <a:cubicBezTo>
                    <a:pt x="579" y="9257"/>
                    <a:pt x="579" y="9257"/>
                    <a:pt x="579" y="9257"/>
                  </a:cubicBezTo>
                  <a:cubicBezTo>
                    <a:pt x="386" y="9257"/>
                    <a:pt x="0" y="9450"/>
                    <a:pt x="0" y="9836"/>
                  </a:cubicBezTo>
                  <a:cubicBezTo>
                    <a:pt x="0" y="11957"/>
                    <a:pt x="0" y="11957"/>
                    <a:pt x="0" y="11957"/>
                  </a:cubicBezTo>
                  <a:cubicBezTo>
                    <a:pt x="0" y="12343"/>
                    <a:pt x="386" y="12536"/>
                    <a:pt x="579" y="12536"/>
                  </a:cubicBezTo>
                  <a:cubicBezTo>
                    <a:pt x="1929" y="12536"/>
                    <a:pt x="1929" y="12536"/>
                    <a:pt x="1929" y="12536"/>
                  </a:cubicBezTo>
                  <a:cubicBezTo>
                    <a:pt x="2121" y="13114"/>
                    <a:pt x="2121" y="13500"/>
                    <a:pt x="2314" y="13886"/>
                  </a:cubicBezTo>
                  <a:cubicBezTo>
                    <a:pt x="1157" y="14464"/>
                    <a:pt x="1157" y="14464"/>
                    <a:pt x="1157" y="14464"/>
                  </a:cubicBezTo>
                  <a:cubicBezTo>
                    <a:pt x="964" y="14657"/>
                    <a:pt x="964" y="15043"/>
                    <a:pt x="964" y="15236"/>
                  </a:cubicBezTo>
                  <a:cubicBezTo>
                    <a:pt x="2121" y="17164"/>
                    <a:pt x="2121" y="17164"/>
                    <a:pt x="2121" y="17164"/>
                  </a:cubicBezTo>
                  <a:cubicBezTo>
                    <a:pt x="2314" y="17550"/>
                    <a:pt x="2700" y="17550"/>
                    <a:pt x="2893" y="17357"/>
                  </a:cubicBezTo>
                  <a:cubicBezTo>
                    <a:pt x="4050" y="16779"/>
                    <a:pt x="4050" y="16779"/>
                    <a:pt x="4050" y="16779"/>
                  </a:cubicBezTo>
                  <a:cubicBezTo>
                    <a:pt x="4436" y="17164"/>
                    <a:pt x="4629" y="17550"/>
                    <a:pt x="5014" y="17743"/>
                  </a:cubicBezTo>
                  <a:cubicBezTo>
                    <a:pt x="4436" y="18900"/>
                    <a:pt x="4436" y="18900"/>
                    <a:pt x="4436" y="18900"/>
                  </a:cubicBezTo>
                  <a:cubicBezTo>
                    <a:pt x="4243" y="19093"/>
                    <a:pt x="4436" y="19479"/>
                    <a:pt x="4629" y="19671"/>
                  </a:cubicBezTo>
                  <a:cubicBezTo>
                    <a:pt x="6557" y="20829"/>
                    <a:pt x="6557" y="20829"/>
                    <a:pt x="6557" y="20829"/>
                  </a:cubicBezTo>
                  <a:cubicBezTo>
                    <a:pt x="6750" y="20829"/>
                    <a:pt x="7136" y="20829"/>
                    <a:pt x="7329" y="20443"/>
                  </a:cubicBezTo>
                  <a:cubicBezTo>
                    <a:pt x="7907" y="19479"/>
                    <a:pt x="7907" y="19479"/>
                    <a:pt x="7907" y="19479"/>
                  </a:cubicBezTo>
                  <a:cubicBezTo>
                    <a:pt x="8486" y="19479"/>
                    <a:pt x="8871" y="19671"/>
                    <a:pt x="9257" y="19671"/>
                  </a:cubicBezTo>
                  <a:cubicBezTo>
                    <a:pt x="9257" y="21021"/>
                    <a:pt x="9257" y="21021"/>
                    <a:pt x="9257" y="21021"/>
                  </a:cubicBezTo>
                  <a:cubicBezTo>
                    <a:pt x="9257" y="21407"/>
                    <a:pt x="9643" y="21600"/>
                    <a:pt x="9836" y="21600"/>
                  </a:cubicBezTo>
                  <a:cubicBezTo>
                    <a:pt x="12150" y="21600"/>
                    <a:pt x="12150" y="21600"/>
                    <a:pt x="12150" y="21600"/>
                  </a:cubicBezTo>
                  <a:cubicBezTo>
                    <a:pt x="12343" y="21600"/>
                    <a:pt x="12729" y="21407"/>
                    <a:pt x="12729" y="21021"/>
                  </a:cubicBezTo>
                  <a:cubicBezTo>
                    <a:pt x="12729" y="19671"/>
                    <a:pt x="12729" y="19671"/>
                    <a:pt x="12729" y="19671"/>
                  </a:cubicBezTo>
                  <a:cubicBezTo>
                    <a:pt x="13114" y="19671"/>
                    <a:pt x="13500" y="19479"/>
                    <a:pt x="14079" y="19286"/>
                  </a:cubicBezTo>
                  <a:cubicBezTo>
                    <a:pt x="14657" y="20443"/>
                    <a:pt x="14657" y="20443"/>
                    <a:pt x="14657" y="20443"/>
                  </a:cubicBezTo>
                  <a:cubicBezTo>
                    <a:pt x="14850" y="20636"/>
                    <a:pt x="15236" y="20829"/>
                    <a:pt x="15429" y="20636"/>
                  </a:cubicBezTo>
                  <a:cubicBezTo>
                    <a:pt x="17357" y="19479"/>
                    <a:pt x="17357" y="19479"/>
                    <a:pt x="17357" y="19479"/>
                  </a:cubicBezTo>
                  <a:cubicBezTo>
                    <a:pt x="17550" y="19286"/>
                    <a:pt x="17743" y="19093"/>
                    <a:pt x="17550" y="18707"/>
                  </a:cubicBezTo>
                  <a:cubicBezTo>
                    <a:pt x="16971" y="17550"/>
                    <a:pt x="16971" y="17550"/>
                    <a:pt x="16971" y="17550"/>
                  </a:cubicBezTo>
                  <a:cubicBezTo>
                    <a:pt x="17164" y="17357"/>
                    <a:pt x="17550" y="16971"/>
                    <a:pt x="17936" y="16586"/>
                  </a:cubicBezTo>
                  <a:cubicBezTo>
                    <a:pt x="18900" y="17164"/>
                    <a:pt x="18900" y="17164"/>
                    <a:pt x="18900" y="17164"/>
                  </a:cubicBezTo>
                  <a:cubicBezTo>
                    <a:pt x="19286" y="17357"/>
                    <a:pt x="19671" y="17357"/>
                    <a:pt x="19671" y="16971"/>
                  </a:cubicBezTo>
                  <a:cubicBezTo>
                    <a:pt x="20829" y="15043"/>
                    <a:pt x="20829" y="15043"/>
                    <a:pt x="20829" y="15043"/>
                  </a:cubicBezTo>
                  <a:cubicBezTo>
                    <a:pt x="21021" y="14850"/>
                    <a:pt x="20829" y="14464"/>
                    <a:pt x="20636" y="14271"/>
                  </a:cubicBezTo>
                  <a:cubicBezTo>
                    <a:pt x="19479" y="13693"/>
                    <a:pt x="19479" y="13693"/>
                    <a:pt x="19479" y="13693"/>
                  </a:cubicBezTo>
                  <a:cubicBezTo>
                    <a:pt x="19671" y="13307"/>
                    <a:pt x="19671" y="12729"/>
                    <a:pt x="19864" y="12343"/>
                  </a:cubicBezTo>
                  <a:cubicBezTo>
                    <a:pt x="21214" y="12343"/>
                    <a:pt x="21214" y="12343"/>
                    <a:pt x="21214" y="12343"/>
                  </a:cubicBezTo>
                  <a:cubicBezTo>
                    <a:pt x="21407" y="12343"/>
                    <a:pt x="21600" y="12150"/>
                    <a:pt x="21600" y="11764"/>
                  </a:cubicBezTo>
                  <a:cubicBezTo>
                    <a:pt x="21600" y="9450"/>
                    <a:pt x="21600" y="9450"/>
                    <a:pt x="21600" y="9450"/>
                  </a:cubicBezTo>
                  <a:cubicBezTo>
                    <a:pt x="21600" y="9257"/>
                    <a:pt x="21407" y="9064"/>
                    <a:pt x="21214" y="9064"/>
                  </a:cubicBezTo>
                  <a:close/>
                  <a:moveTo>
                    <a:pt x="10800" y="16586"/>
                  </a:moveTo>
                  <a:cubicBezTo>
                    <a:pt x="7714" y="16586"/>
                    <a:pt x="5014" y="13886"/>
                    <a:pt x="5014" y="10800"/>
                  </a:cubicBezTo>
                  <a:cubicBezTo>
                    <a:pt x="5014" y="7521"/>
                    <a:pt x="7714" y="5014"/>
                    <a:pt x="10800" y="5014"/>
                  </a:cubicBezTo>
                  <a:cubicBezTo>
                    <a:pt x="14079" y="5014"/>
                    <a:pt x="16586" y="7521"/>
                    <a:pt x="16586" y="10800"/>
                  </a:cubicBezTo>
                  <a:cubicBezTo>
                    <a:pt x="16586" y="13886"/>
                    <a:pt x="14079" y="16586"/>
                    <a:pt x="10800" y="1658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 defTabSz="802005">
                <a:defRPr sz="900"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grpSp>
          <p:nvGrpSpPr>
            <p:cNvPr id="660" name="组合 34"/>
            <p:cNvGrpSpPr/>
            <p:nvPr/>
          </p:nvGrpSpPr>
          <p:grpSpPr>
            <a:xfrm>
              <a:off x="4878470" y="114018"/>
              <a:ext cx="402155" cy="401065"/>
              <a:chOff x="-1" y="0"/>
              <a:chExt cx="402154" cy="401063"/>
            </a:xfrm>
          </p:grpSpPr>
          <p:sp>
            <p:nvSpPr>
              <p:cNvPr id="658" name="Oval 77"/>
              <p:cNvSpPr/>
              <p:nvPr/>
            </p:nvSpPr>
            <p:spPr>
              <a:xfrm>
                <a:off x="-2" y="-1"/>
                <a:ext cx="402156" cy="401064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59" name="Freeform 309"/>
              <p:cNvSpPr/>
              <p:nvPr/>
            </p:nvSpPr>
            <p:spPr>
              <a:xfrm>
                <a:off x="96259" y="95184"/>
                <a:ext cx="204285" cy="2064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387"/>
                    </a:moveTo>
                    <a:lnTo>
                      <a:pt x="14249" y="7387"/>
                    </a:lnTo>
                    <a:lnTo>
                      <a:pt x="14249" y="0"/>
                    </a:lnTo>
                    <a:lnTo>
                      <a:pt x="7351" y="0"/>
                    </a:lnTo>
                    <a:lnTo>
                      <a:pt x="7351" y="7387"/>
                    </a:lnTo>
                    <a:lnTo>
                      <a:pt x="0" y="7387"/>
                    </a:lnTo>
                    <a:lnTo>
                      <a:pt x="0" y="14102"/>
                    </a:lnTo>
                    <a:lnTo>
                      <a:pt x="7351" y="14102"/>
                    </a:lnTo>
                    <a:lnTo>
                      <a:pt x="7351" y="21600"/>
                    </a:lnTo>
                    <a:lnTo>
                      <a:pt x="14249" y="21600"/>
                    </a:lnTo>
                    <a:lnTo>
                      <a:pt x="14249" y="14102"/>
                    </a:lnTo>
                    <a:lnTo>
                      <a:pt x="21600" y="14102"/>
                    </a:lnTo>
                    <a:lnTo>
                      <a:pt x="21600" y="738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663" name="组合 37"/>
            <p:cNvGrpSpPr/>
            <p:nvPr/>
          </p:nvGrpSpPr>
          <p:grpSpPr>
            <a:xfrm>
              <a:off x="4875797" y="1234418"/>
              <a:ext cx="402151" cy="401065"/>
              <a:chOff x="-1" y="0"/>
              <a:chExt cx="402150" cy="401063"/>
            </a:xfrm>
          </p:grpSpPr>
          <p:sp>
            <p:nvSpPr>
              <p:cNvPr id="661" name="Oval 77"/>
              <p:cNvSpPr/>
              <p:nvPr/>
            </p:nvSpPr>
            <p:spPr>
              <a:xfrm>
                <a:off x="-2" y="0"/>
                <a:ext cx="402152" cy="401064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62" name="Freeform 309"/>
              <p:cNvSpPr/>
              <p:nvPr/>
            </p:nvSpPr>
            <p:spPr>
              <a:xfrm>
                <a:off x="96258" y="95184"/>
                <a:ext cx="204285" cy="2064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387"/>
                    </a:moveTo>
                    <a:lnTo>
                      <a:pt x="14249" y="7387"/>
                    </a:lnTo>
                    <a:lnTo>
                      <a:pt x="14249" y="0"/>
                    </a:lnTo>
                    <a:lnTo>
                      <a:pt x="7351" y="0"/>
                    </a:lnTo>
                    <a:lnTo>
                      <a:pt x="7351" y="7387"/>
                    </a:lnTo>
                    <a:lnTo>
                      <a:pt x="0" y="7387"/>
                    </a:lnTo>
                    <a:lnTo>
                      <a:pt x="0" y="14102"/>
                    </a:lnTo>
                    <a:lnTo>
                      <a:pt x="7351" y="14102"/>
                    </a:lnTo>
                    <a:lnTo>
                      <a:pt x="7351" y="21600"/>
                    </a:lnTo>
                    <a:lnTo>
                      <a:pt x="14249" y="21600"/>
                    </a:lnTo>
                    <a:lnTo>
                      <a:pt x="14249" y="14102"/>
                    </a:lnTo>
                    <a:lnTo>
                      <a:pt x="21600" y="14102"/>
                    </a:lnTo>
                    <a:lnTo>
                      <a:pt x="21600" y="738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666" name="组合 40"/>
            <p:cNvGrpSpPr/>
            <p:nvPr/>
          </p:nvGrpSpPr>
          <p:grpSpPr>
            <a:xfrm>
              <a:off x="4875797" y="2354818"/>
              <a:ext cx="402151" cy="401065"/>
              <a:chOff x="-1" y="0"/>
              <a:chExt cx="402150" cy="401063"/>
            </a:xfrm>
          </p:grpSpPr>
          <p:sp>
            <p:nvSpPr>
              <p:cNvPr id="664" name="Oval 77"/>
              <p:cNvSpPr/>
              <p:nvPr/>
            </p:nvSpPr>
            <p:spPr>
              <a:xfrm>
                <a:off x="-2" y="0"/>
                <a:ext cx="402152" cy="401064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65" name="Freeform 309"/>
              <p:cNvSpPr/>
              <p:nvPr/>
            </p:nvSpPr>
            <p:spPr>
              <a:xfrm>
                <a:off x="96258" y="95184"/>
                <a:ext cx="204285" cy="2064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387"/>
                    </a:moveTo>
                    <a:lnTo>
                      <a:pt x="14249" y="7387"/>
                    </a:lnTo>
                    <a:lnTo>
                      <a:pt x="14249" y="0"/>
                    </a:lnTo>
                    <a:lnTo>
                      <a:pt x="7351" y="0"/>
                    </a:lnTo>
                    <a:lnTo>
                      <a:pt x="7351" y="7387"/>
                    </a:lnTo>
                    <a:lnTo>
                      <a:pt x="0" y="7387"/>
                    </a:lnTo>
                    <a:lnTo>
                      <a:pt x="0" y="14102"/>
                    </a:lnTo>
                    <a:lnTo>
                      <a:pt x="7351" y="14102"/>
                    </a:lnTo>
                    <a:lnTo>
                      <a:pt x="7351" y="21600"/>
                    </a:lnTo>
                    <a:lnTo>
                      <a:pt x="14249" y="21600"/>
                    </a:lnTo>
                    <a:lnTo>
                      <a:pt x="14249" y="14102"/>
                    </a:lnTo>
                    <a:lnTo>
                      <a:pt x="21600" y="14102"/>
                    </a:lnTo>
                    <a:lnTo>
                      <a:pt x="21600" y="738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  <p:grpSp>
          <p:nvGrpSpPr>
            <p:cNvPr id="669" name="组合 43"/>
            <p:cNvGrpSpPr/>
            <p:nvPr/>
          </p:nvGrpSpPr>
          <p:grpSpPr>
            <a:xfrm>
              <a:off x="4875797" y="3508626"/>
              <a:ext cx="402151" cy="401065"/>
              <a:chOff x="-1" y="0"/>
              <a:chExt cx="402150" cy="401063"/>
            </a:xfrm>
          </p:grpSpPr>
          <p:sp>
            <p:nvSpPr>
              <p:cNvPr id="667" name="Oval 77"/>
              <p:cNvSpPr/>
              <p:nvPr/>
            </p:nvSpPr>
            <p:spPr>
              <a:xfrm>
                <a:off x="-2" y="0"/>
                <a:ext cx="402152" cy="401064"/>
              </a:xfrm>
              <a:prstGeom prst="ellipse">
                <a:avLst/>
              </a:prstGeom>
              <a:solidFill>
                <a:srgbClr val="59595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  <p:sp>
            <p:nvSpPr>
              <p:cNvPr id="668" name="Freeform 309"/>
              <p:cNvSpPr/>
              <p:nvPr/>
            </p:nvSpPr>
            <p:spPr>
              <a:xfrm>
                <a:off x="96258" y="95184"/>
                <a:ext cx="204285" cy="2064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7387"/>
                    </a:moveTo>
                    <a:lnTo>
                      <a:pt x="14249" y="7387"/>
                    </a:lnTo>
                    <a:lnTo>
                      <a:pt x="14249" y="0"/>
                    </a:lnTo>
                    <a:lnTo>
                      <a:pt x="7351" y="0"/>
                    </a:lnTo>
                    <a:lnTo>
                      <a:pt x="7351" y="7387"/>
                    </a:lnTo>
                    <a:lnTo>
                      <a:pt x="0" y="7387"/>
                    </a:lnTo>
                    <a:lnTo>
                      <a:pt x="0" y="14102"/>
                    </a:lnTo>
                    <a:lnTo>
                      <a:pt x="7351" y="14102"/>
                    </a:lnTo>
                    <a:lnTo>
                      <a:pt x="7351" y="21600"/>
                    </a:lnTo>
                    <a:lnTo>
                      <a:pt x="14249" y="21600"/>
                    </a:lnTo>
                    <a:lnTo>
                      <a:pt x="14249" y="14102"/>
                    </a:lnTo>
                    <a:lnTo>
                      <a:pt x="21600" y="14102"/>
                    </a:lnTo>
                    <a:lnTo>
                      <a:pt x="21600" y="7387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 defTabSz="802005">
                  <a:defRPr sz="900">
                    <a:solidFill>
                      <a:srgbClr val="3B3837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/>
              </a:p>
            </p:txBody>
          </p:sp>
        </p:grpSp>
      </p:grpSp>
      <p:pic>
        <p:nvPicPr>
          <p:cNvPr id="671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817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72" name="TextBox 3"/>
          <p:cNvSpPr txBox="1"/>
          <p:nvPr/>
        </p:nvSpPr>
        <p:spPr>
          <a:xfrm>
            <a:off x="1100365" y="5296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0830" y="1862595"/>
            <a:ext cx="7119330" cy="387780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76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1440" y="1719148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677" name="TextBox 59"/>
          <p:cNvSpPr txBox="1"/>
          <p:nvPr/>
        </p:nvSpPr>
        <p:spPr>
          <a:xfrm>
            <a:off x="8697159" y="1961950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05</a:t>
            </a:r>
          </a:p>
        </p:txBody>
      </p:sp>
      <p:sp>
        <p:nvSpPr>
          <p:cNvPr id="678" name="TextBox 59"/>
          <p:cNvSpPr txBox="1"/>
          <p:nvPr/>
        </p:nvSpPr>
        <p:spPr>
          <a:xfrm>
            <a:off x="7760261" y="2910233"/>
            <a:ext cx="2716876" cy="942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679" name="矩形 6"/>
          <p:cNvSpPr txBox="1"/>
          <p:nvPr/>
        </p:nvSpPr>
        <p:spPr>
          <a:xfrm>
            <a:off x="6543337" y="3702322"/>
            <a:ext cx="5150723" cy="3454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添加标题/添加标题/添加标题/添加标题/添加标题</a:t>
            </a:r>
          </a:p>
        </p:txBody>
      </p:sp>
      <p:sp>
        <p:nvSpPr>
          <p:cNvPr id="680" name="Rectangle 4"/>
          <p:cNvSpPr txBox="1"/>
          <p:nvPr/>
        </p:nvSpPr>
        <p:spPr>
          <a:xfrm>
            <a:off x="7292209" y="4264231"/>
            <a:ext cx="3652979" cy="5486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 anchor="ctr">
            <a:spAutoFit/>
          </a:bodyPr>
          <a:lstStyle/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Introduction Of Atmospheric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Business Plan Startup Plan PPT Template, </a:t>
            </a:r>
            <a:endParaRPr sz="2000" b="1">
              <a:solidFill>
                <a:srgbClr val="FFFFFF"/>
              </a:solidFill>
              <a:latin typeface="+mj-lt"/>
              <a:ea typeface="+mj-ea"/>
              <a:cs typeface="+mj-cs"/>
              <a:sym typeface="Calibri" panose="020F0502020204030204"/>
            </a:endParaRPr>
          </a:p>
          <a:p>
            <a:pPr algn="ctr"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t>Complete Framework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圆角矩形 3"/>
          <p:cNvGrpSpPr/>
          <p:nvPr/>
        </p:nvGrpSpPr>
        <p:grpSpPr>
          <a:xfrm>
            <a:off x="783916" y="2398804"/>
            <a:ext cx="539755" cy="539754"/>
            <a:chOff x="0" y="0"/>
            <a:chExt cx="539754" cy="539753"/>
          </a:xfrm>
        </p:grpSpPr>
        <p:sp>
          <p:nvSpPr>
            <p:cNvPr id="683" name="圆角矩形"/>
            <p:cNvSpPr/>
            <p:nvPr/>
          </p:nvSpPr>
          <p:spPr>
            <a:xfrm>
              <a:off x="-1" y="-1"/>
              <a:ext cx="539756" cy="539754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684" name="1"/>
            <p:cNvSpPr txBox="1"/>
            <p:nvPr/>
          </p:nvSpPr>
          <p:spPr>
            <a:xfrm>
              <a:off x="72068" y="40004"/>
              <a:ext cx="395617" cy="45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688" name="圆角矩形 4"/>
          <p:cNvGrpSpPr/>
          <p:nvPr/>
        </p:nvGrpSpPr>
        <p:grpSpPr>
          <a:xfrm>
            <a:off x="783916" y="3737067"/>
            <a:ext cx="539755" cy="541344"/>
            <a:chOff x="0" y="-1"/>
            <a:chExt cx="539754" cy="541343"/>
          </a:xfrm>
        </p:grpSpPr>
        <p:sp>
          <p:nvSpPr>
            <p:cNvPr id="686" name="圆角矩形"/>
            <p:cNvSpPr/>
            <p:nvPr/>
          </p:nvSpPr>
          <p:spPr>
            <a:xfrm>
              <a:off x="-1" y="-2"/>
              <a:ext cx="539756" cy="541345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687" name="2"/>
            <p:cNvSpPr txBox="1"/>
            <p:nvPr/>
          </p:nvSpPr>
          <p:spPr>
            <a:xfrm>
              <a:off x="72068" y="40798"/>
              <a:ext cx="395617" cy="45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689" name="文本框 7"/>
          <p:cNvSpPr txBox="1"/>
          <p:nvPr/>
        </p:nvSpPr>
        <p:spPr>
          <a:xfrm>
            <a:off x="1406546" y="2325210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690" name="文本框 8"/>
          <p:cNvSpPr txBox="1"/>
          <p:nvPr/>
        </p:nvSpPr>
        <p:spPr>
          <a:xfrm>
            <a:off x="1406546" y="2693510"/>
            <a:ext cx="4474210" cy="4978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。</a:t>
            </a:r>
          </a:p>
        </p:txBody>
      </p:sp>
      <p:sp>
        <p:nvSpPr>
          <p:cNvPr id="691" name="文本框 9"/>
          <p:cNvSpPr txBox="1"/>
          <p:nvPr/>
        </p:nvSpPr>
        <p:spPr>
          <a:xfrm>
            <a:off x="1406546" y="3665061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692" name="文本框 10"/>
          <p:cNvSpPr txBox="1"/>
          <p:nvPr/>
        </p:nvSpPr>
        <p:spPr>
          <a:xfrm>
            <a:off x="1406546" y="4034949"/>
            <a:ext cx="4474210" cy="4978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。</a:t>
            </a:r>
          </a:p>
        </p:txBody>
      </p:sp>
      <p:grpSp>
        <p:nvGrpSpPr>
          <p:cNvPr id="695" name="圆角矩形 13"/>
          <p:cNvGrpSpPr/>
          <p:nvPr/>
        </p:nvGrpSpPr>
        <p:grpSpPr>
          <a:xfrm>
            <a:off x="6298543" y="2398804"/>
            <a:ext cx="539754" cy="539754"/>
            <a:chOff x="0" y="0"/>
            <a:chExt cx="539753" cy="539753"/>
          </a:xfrm>
        </p:grpSpPr>
        <p:sp>
          <p:nvSpPr>
            <p:cNvPr id="693" name="圆角矩形"/>
            <p:cNvSpPr/>
            <p:nvPr/>
          </p:nvSpPr>
          <p:spPr>
            <a:xfrm>
              <a:off x="-1" y="-1"/>
              <a:ext cx="539754" cy="539754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694" name="3"/>
            <p:cNvSpPr txBox="1"/>
            <p:nvPr/>
          </p:nvSpPr>
          <p:spPr>
            <a:xfrm>
              <a:off x="72068" y="40004"/>
              <a:ext cx="395616" cy="45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696" name="文本框 15"/>
          <p:cNvSpPr txBox="1"/>
          <p:nvPr/>
        </p:nvSpPr>
        <p:spPr>
          <a:xfrm>
            <a:off x="6921172" y="2325210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697" name="文本框 16"/>
          <p:cNvSpPr txBox="1"/>
          <p:nvPr/>
        </p:nvSpPr>
        <p:spPr>
          <a:xfrm>
            <a:off x="6921172" y="2693510"/>
            <a:ext cx="4474212" cy="4978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。</a:t>
            </a:r>
          </a:p>
        </p:txBody>
      </p:sp>
      <p:sp>
        <p:nvSpPr>
          <p:cNvPr id="698" name="文本框 17"/>
          <p:cNvSpPr txBox="1"/>
          <p:nvPr/>
        </p:nvSpPr>
        <p:spPr>
          <a:xfrm>
            <a:off x="6921172" y="3665061"/>
            <a:ext cx="1475737" cy="4089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>
              <a:defRPr b="1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699" name="文本框 18"/>
          <p:cNvSpPr txBox="1"/>
          <p:nvPr/>
        </p:nvSpPr>
        <p:spPr>
          <a:xfrm>
            <a:off x="6921172" y="4034949"/>
            <a:ext cx="4474212" cy="4978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11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此处添加详细文本描述，建议与标题相关并符合整体语言风格，语言描述尽量简洁生动。尽量将每页幻灯片的字数控制在 。</a:t>
            </a:r>
          </a:p>
        </p:txBody>
      </p:sp>
      <p:grpSp>
        <p:nvGrpSpPr>
          <p:cNvPr id="702" name="圆角矩形 21"/>
          <p:cNvGrpSpPr/>
          <p:nvPr/>
        </p:nvGrpSpPr>
        <p:grpSpPr>
          <a:xfrm>
            <a:off x="6298543" y="3737067"/>
            <a:ext cx="539754" cy="541344"/>
            <a:chOff x="0" y="-1"/>
            <a:chExt cx="539753" cy="541343"/>
          </a:xfrm>
        </p:grpSpPr>
        <p:sp>
          <p:nvSpPr>
            <p:cNvPr id="700" name="圆角矩形"/>
            <p:cNvSpPr/>
            <p:nvPr/>
          </p:nvSpPr>
          <p:spPr>
            <a:xfrm>
              <a:off x="-1" y="-2"/>
              <a:ext cx="539754" cy="541345"/>
            </a:xfrm>
            <a:prstGeom prst="roundRect">
              <a:avLst>
                <a:gd name="adj" fmla="val 16667"/>
              </a:avLst>
            </a:prstGeom>
            <a:solidFill>
              <a:srgbClr val="40404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endParaRPr/>
            </a:p>
          </p:txBody>
        </p:sp>
        <p:sp>
          <p:nvSpPr>
            <p:cNvPr id="701" name="4"/>
            <p:cNvSpPr txBox="1"/>
            <p:nvPr/>
          </p:nvSpPr>
          <p:spPr>
            <a:xfrm>
              <a:off x="72068" y="40798"/>
              <a:ext cx="395616" cy="45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sz="24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4</a:t>
              </a:r>
            </a:p>
          </p:txBody>
        </p:sp>
      </p:grpSp>
      <p:pic>
        <p:nvPicPr>
          <p:cNvPr id="703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3325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04" name="TextBox 3"/>
          <p:cNvSpPr txBox="1"/>
          <p:nvPr/>
        </p:nvSpPr>
        <p:spPr>
          <a:xfrm>
            <a:off x="1100365" y="580493"/>
            <a:ext cx="1857812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717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925723" y="3485651"/>
            <a:ext cx="4544055" cy="355266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708" name="Picture 5" descr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265" y="410814"/>
            <a:ext cx="792092" cy="79264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709" name="TextBox 3"/>
          <p:cNvSpPr txBox="1"/>
          <p:nvPr/>
        </p:nvSpPr>
        <p:spPr>
          <a:xfrm>
            <a:off x="1115073" y="658776"/>
            <a:ext cx="1857813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710" name="object  26"/>
          <p:cNvSpPr/>
          <p:nvPr/>
        </p:nvSpPr>
        <p:spPr>
          <a:xfrm>
            <a:off x="1005907" y="2782179"/>
            <a:ext cx="603253" cy="1600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608"/>
                  <a:pt x="21600" y="1357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1357"/>
                </a:lnTo>
                <a:cubicBezTo>
                  <a:pt x="0" y="608"/>
                  <a:pt x="1612" y="0"/>
                  <a:pt x="3600" y="0"/>
                </a:cubicBez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1" name="object  27"/>
          <p:cNvSpPr/>
          <p:nvPr/>
        </p:nvSpPr>
        <p:spPr>
          <a:xfrm rot="10800000" flipH="1">
            <a:off x="1005907" y="4395075"/>
            <a:ext cx="603253" cy="420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2" y="0"/>
                </a:moveTo>
                <a:lnTo>
                  <a:pt x="19088" y="0"/>
                </a:lnTo>
                <a:cubicBezTo>
                  <a:pt x="20475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3600"/>
                </a:lnTo>
                <a:cubicBezTo>
                  <a:pt x="0" y="1612"/>
                  <a:pt x="1125" y="0"/>
                  <a:pt x="2512" y="0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2" name="object  39"/>
          <p:cNvSpPr/>
          <p:nvPr/>
        </p:nvSpPr>
        <p:spPr>
          <a:xfrm>
            <a:off x="1913427" y="3296529"/>
            <a:ext cx="603253" cy="1085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895"/>
                  <a:pt x="21600" y="2000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2000"/>
                </a:lnTo>
                <a:cubicBezTo>
                  <a:pt x="0" y="895"/>
                  <a:pt x="1612" y="0"/>
                  <a:pt x="3600" y="0"/>
                </a:cubicBez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3" name="object  40"/>
          <p:cNvSpPr/>
          <p:nvPr/>
        </p:nvSpPr>
        <p:spPr>
          <a:xfrm rot="10800000" flipH="1">
            <a:off x="1913427" y="4395077"/>
            <a:ext cx="603253" cy="749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1298"/>
                  <a:pt x="21600" y="2898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2898"/>
                </a:lnTo>
                <a:cubicBezTo>
                  <a:pt x="0" y="1298"/>
                  <a:pt x="1612" y="0"/>
                  <a:pt x="3600" y="0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4" name="object  42"/>
          <p:cNvSpPr/>
          <p:nvPr/>
        </p:nvSpPr>
        <p:spPr>
          <a:xfrm>
            <a:off x="2825712" y="2266463"/>
            <a:ext cx="603253" cy="2115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460"/>
                  <a:pt x="21600" y="1026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1026"/>
                </a:lnTo>
                <a:cubicBezTo>
                  <a:pt x="0" y="460"/>
                  <a:pt x="1612" y="0"/>
                  <a:pt x="3600" y="0"/>
                </a:cubicBez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5" name="object  43"/>
          <p:cNvSpPr/>
          <p:nvPr/>
        </p:nvSpPr>
        <p:spPr>
          <a:xfrm rot="10800000" flipH="1">
            <a:off x="2825712" y="4395075"/>
            <a:ext cx="603253" cy="4605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48" y="0"/>
                </a:moveTo>
                <a:lnTo>
                  <a:pt x="18852" y="0"/>
                </a:lnTo>
                <a:cubicBezTo>
                  <a:pt x="20370" y="0"/>
                  <a:pt x="21600" y="1612"/>
                  <a:pt x="21600" y="3600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3600"/>
                </a:lnTo>
                <a:cubicBezTo>
                  <a:pt x="0" y="1612"/>
                  <a:pt x="1230" y="0"/>
                  <a:pt x="2748" y="0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6" name="object  45"/>
          <p:cNvSpPr/>
          <p:nvPr/>
        </p:nvSpPr>
        <p:spPr>
          <a:xfrm>
            <a:off x="3737995" y="3736166"/>
            <a:ext cx="603253" cy="646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1505"/>
                  <a:pt x="21600" y="3361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3361"/>
                </a:lnTo>
                <a:cubicBezTo>
                  <a:pt x="0" y="1505"/>
                  <a:pt x="1612" y="0"/>
                  <a:pt x="3600" y="0"/>
                </a:cubicBezTo>
                <a:close/>
              </a:path>
            </a:pathLst>
          </a:cu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7" name="object  46"/>
          <p:cNvSpPr/>
          <p:nvPr/>
        </p:nvSpPr>
        <p:spPr>
          <a:xfrm rot="10800000" flipH="1">
            <a:off x="3737995" y="4395079"/>
            <a:ext cx="603253" cy="921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00" y="0"/>
                </a:moveTo>
                <a:lnTo>
                  <a:pt x="18000" y="0"/>
                </a:lnTo>
                <a:cubicBezTo>
                  <a:pt x="19988" y="0"/>
                  <a:pt x="21600" y="1056"/>
                  <a:pt x="21600" y="2358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2358"/>
                </a:lnTo>
                <a:cubicBezTo>
                  <a:pt x="0" y="1056"/>
                  <a:pt x="1612" y="0"/>
                  <a:pt x="3600" y="0"/>
                </a:cubicBezTo>
                <a:close/>
              </a:path>
            </a:pathLst>
          </a:cu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18" name="object  47"/>
          <p:cNvSpPr txBox="1"/>
          <p:nvPr/>
        </p:nvSpPr>
        <p:spPr>
          <a:xfrm>
            <a:off x="1034166" y="2782179"/>
            <a:ext cx="546737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60%</a:t>
            </a:r>
          </a:p>
        </p:txBody>
      </p:sp>
      <p:sp>
        <p:nvSpPr>
          <p:cNvPr id="719" name="object  68"/>
          <p:cNvSpPr txBox="1"/>
          <p:nvPr/>
        </p:nvSpPr>
        <p:spPr>
          <a:xfrm>
            <a:off x="989714" y="4493969"/>
            <a:ext cx="676912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- 15%</a:t>
            </a:r>
          </a:p>
        </p:txBody>
      </p:sp>
      <p:sp>
        <p:nvSpPr>
          <p:cNvPr id="720" name="object  54"/>
          <p:cNvSpPr txBox="1"/>
          <p:nvPr/>
        </p:nvSpPr>
        <p:spPr>
          <a:xfrm>
            <a:off x="1941685" y="3296530"/>
            <a:ext cx="546737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50%</a:t>
            </a:r>
          </a:p>
        </p:txBody>
      </p:sp>
      <p:sp>
        <p:nvSpPr>
          <p:cNvPr id="721" name="object  58"/>
          <p:cNvSpPr txBox="1"/>
          <p:nvPr/>
        </p:nvSpPr>
        <p:spPr>
          <a:xfrm>
            <a:off x="2853969" y="2266463"/>
            <a:ext cx="546737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80%</a:t>
            </a:r>
          </a:p>
        </p:txBody>
      </p:sp>
      <p:sp>
        <p:nvSpPr>
          <p:cNvPr id="722" name="object  65"/>
          <p:cNvSpPr txBox="1"/>
          <p:nvPr/>
        </p:nvSpPr>
        <p:spPr>
          <a:xfrm>
            <a:off x="3771015" y="3736166"/>
            <a:ext cx="546737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35%</a:t>
            </a:r>
          </a:p>
        </p:txBody>
      </p:sp>
      <p:sp>
        <p:nvSpPr>
          <p:cNvPr id="723" name="object  66"/>
          <p:cNvSpPr txBox="1"/>
          <p:nvPr/>
        </p:nvSpPr>
        <p:spPr>
          <a:xfrm>
            <a:off x="1873157" y="4816059"/>
            <a:ext cx="683792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- 40%</a:t>
            </a:r>
          </a:p>
        </p:txBody>
      </p:sp>
      <p:sp>
        <p:nvSpPr>
          <p:cNvPr id="724" name="object  67"/>
          <p:cNvSpPr txBox="1"/>
          <p:nvPr/>
        </p:nvSpPr>
        <p:spPr>
          <a:xfrm>
            <a:off x="2784382" y="4547818"/>
            <a:ext cx="685909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- 20%</a:t>
            </a:r>
          </a:p>
        </p:txBody>
      </p:sp>
      <p:sp>
        <p:nvSpPr>
          <p:cNvPr id="725" name="object  69"/>
          <p:cNvSpPr txBox="1"/>
          <p:nvPr/>
        </p:nvSpPr>
        <p:spPr>
          <a:xfrm>
            <a:off x="3733710" y="4999759"/>
            <a:ext cx="611825" cy="3073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- 45%</a:t>
            </a:r>
          </a:p>
        </p:txBody>
      </p:sp>
      <p:sp>
        <p:nvSpPr>
          <p:cNvPr id="726" name="object  78"/>
          <p:cNvSpPr txBox="1"/>
          <p:nvPr/>
        </p:nvSpPr>
        <p:spPr>
          <a:xfrm>
            <a:off x="3733710" y="5316113"/>
            <a:ext cx="632463" cy="269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关键字</a:t>
            </a:r>
          </a:p>
        </p:txBody>
      </p:sp>
      <p:sp>
        <p:nvSpPr>
          <p:cNvPr id="727" name="object  79"/>
          <p:cNvSpPr txBox="1"/>
          <p:nvPr/>
        </p:nvSpPr>
        <p:spPr>
          <a:xfrm>
            <a:off x="1011939" y="4808397"/>
            <a:ext cx="632462" cy="269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关键字</a:t>
            </a:r>
          </a:p>
        </p:txBody>
      </p:sp>
      <p:sp>
        <p:nvSpPr>
          <p:cNvPr id="728" name="object  80"/>
          <p:cNvSpPr txBox="1"/>
          <p:nvPr/>
        </p:nvSpPr>
        <p:spPr>
          <a:xfrm>
            <a:off x="1885033" y="5142072"/>
            <a:ext cx="632462" cy="269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关键字</a:t>
            </a:r>
          </a:p>
        </p:txBody>
      </p:sp>
      <p:sp>
        <p:nvSpPr>
          <p:cNvPr id="729" name="object  81"/>
          <p:cNvSpPr txBox="1"/>
          <p:nvPr/>
        </p:nvSpPr>
        <p:spPr>
          <a:xfrm>
            <a:off x="2811107" y="4859080"/>
            <a:ext cx="632463" cy="269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1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关键字</a:t>
            </a:r>
          </a:p>
        </p:txBody>
      </p:sp>
      <p:sp>
        <p:nvSpPr>
          <p:cNvPr id="730" name="Text Box 7"/>
          <p:cNvSpPr txBox="1"/>
          <p:nvPr/>
        </p:nvSpPr>
        <p:spPr>
          <a:xfrm>
            <a:off x="4878146" y="1753604"/>
            <a:ext cx="2932149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添加标题内容</a:t>
            </a:r>
          </a:p>
        </p:txBody>
      </p:sp>
      <p:sp>
        <p:nvSpPr>
          <p:cNvPr id="731" name="Rectangle 5"/>
          <p:cNvSpPr txBox="1"/>
          <p:nvPr/>
        </p:nvSpPr>
        <p:spPr>
          <a:xfrm>
            <a:off x="4905933" y="2153715"/>
            <a:ext cx="5900162" cy="9779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     此处添加详细文本描述，建议与标题相关并符合整体语言风格，语言描述尽量简洁生动。尽量将每页幻灯片的字数控制在  200字以内，据统计每页幻灯片的最好控制在5分钟之内。此处添加详细文本描述，建议与标题相关并符合整体语言风格，语言描述尽量简洁生动。尽量将每页幻灯片的每页幻灯片的最好控制在5分钟之内。</a:t>
            </a:r>
          </a:p>
        </p:txBody>
      </p:sp>
      <p:sp>
        <p:nvSpPr>
          <p:cNvPr id="732" name="Text Box 7"/>
          <p:cNvSpPr txBox="1"/>
          <p:nvPr/>
        </p:nvSpPr>
        <p:spPr>
          <a:xfrm>
            <a:off x="4881143" y="3553805"/>
            <a:ext cx="1852779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733" name="Rectangle 5"/>
          <p:cNvSpPr txBox="1"/>
          <p:nvPr/>
        </p:nvSpPr>
        <p:spPr>
          <a:xfrm>
            <a:off x="4908929" y="3953916"/>
            <a:ext cx="5900162" cy="444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     此处添加详细文本描述，建议与标题相关并符合整体语言风格，语言描述尽量简洁生动。尽量将每页幻灯片的字数控制在  最好控制在5分钟之内。</a:t>
            </a:r>
          </a:p>
        </p:txBody>
      </p:sp>
      <p:sp>
        <p:nvSpPr>
          <p:cNvPr id="734" name="Text Box 7"/>
          <p:cNvSpPr txBox="1"/>
          <p:nvPr/>
        </p:nvSpPr>
        <p:spPr>
          <a:xfrm>
            <a:off x="4881143" y="4601986"/>
            <a:ext cx="1852779" cy="447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添加标题</a:t>
            </a:r>
          </a:p>
        </p:txBody>
      </p:sp>
      <p:sp>
        <p:nvSpPr>
          <p:cNvPr id="735" name="Rectangle 5"/>
          <p:cNvSpPr txBox="1"/>
          <p:nvPr/>
        </p:nvSpPr>
        <p:spPr>
          <a:xfrm>
            <a:off x="4908929" y="5002098"/>
            <a:ext cx="5900162" cy="4445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      此处添加详细文本描述，建议与标题相关并符合整体语言风格，语言描述尽量简洁生动。尽量将每页幻灯片的字数每页幻灯片的最好控制在5分钟之内。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554335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1" name="logo"/>
          <p:cNvGrpSpPr/>
          <p:nvPr/>
        </p:nvGrpSpPr>
        <p:grpSpPr>
          <a:xfrm>
            <a:off x="9205473" y="6286751"/>
            <a:ext cx="757875" cy="333085"/>
            <a:chOff x="0" y="0"/>
            <a:chExt cx="757873" cy="333083"/>
          </a:xfrm>
        </p:grpSpPr>
        <p:sp>
          <p:nvSpPr>
            <p:cNvPr id="739" name="矩形"/>
            <p:cNvSpPr/>
            <p:nvPr/>
          </p:nvSpPr>
          <p:spPr>
            <a:xfrm>
              <a:off x="0" y="7792"/>
              <a:ext cx="757875" cy="317503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A7A7A7"/>
              </a:solidFill>
              <a:prstDash val="solid"/>
              <a:miter lim="400000"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535353"/>
                  </a:solidFill>
                </a:defRPr>
              </a:pPr>
              <a:endParaRPr/>
            </a:p>
          </p:txBody>
        </p:sp>
        <p:sp>
          <p:nvSpPr>
            <p:cNvPr id="740" name="logo"/>
            <p:cNvSpPr txBox="1"/>
            <p:nvPr/>
          </p:nvSpPr>
          <p:spPr>
            <a:xfrm>
              <a:off x="6350" y="0"/>
              <a:ext cx="745175" cy="333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solidFill>
                    <a:srgbClr val="535353"/>
                  </a:solidFill>
                </a:defRPr>
              </a:lvl1pPr>
            </a:lstStyle>
            <a:p>
              <a:r>
                <a:t>logo</a:t>
              </a:r>
            </a:p>
          </p:txBody>
        </p:sp>
      </p:grpSp>
      <p:sp>
        <p:nvSpPr>
          <p:cNvPr id="742" name="文本框 1"/>
          <p:cNvSpPr txBox="1"/>
          <p:nvPr/>
        </p:nvSpPr>
        <p:spPr>
          <a:xfrm>
            <a:off x="9571368" y="3160739"/>
            <a:ext cx="1737681" cy="828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just">
              <a:defRPr sz="4600">
                <a:solidFill>
                  <a:srgbClr val="535353"/>
                </a:solidFill>
                <a:latin typeface="Snell Roundhand"/>
                <a:ea typeface="Snell Roundhand"/>
                <a:cs typeface="Snell Roundhand"/>
                <a:sym typeface="Snell Roundhand"/>
              </a:defRPr>
            </a:lvl1pPr>
          </a:lstStyle>
          <a:p>
            <a:r>
              <a:t>thanks </a:t>
            </a:r>
          </a:p>
        </p:txBody>
      </p:sp>
      <p:sp>
        <p:nvSpPr>
          <p:cNvPr id="745" name="矩形 11"/>
          <p:cNvSpPr txBox="1"/>
          <p:nvPr/>
        </p:nvSpPr>
        <p:spPr>
          <a:xfrm>
            <a:off x="6477000" y="1991360"/>
            <a:ext cx="5078095" cy="78232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just">
              <a:defRPr sz="4500" b="1">
                <a:solidFill>
                  <a:srgbClr val="BC5F2A"/>
                </a:solidFill>
                <a:effectLst>
                  <a:outerShdw blurRad="38100" dist="25400" dir="5400000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zh-CN">
                <a:sym typeface="+mn-ea"/>
              </a:rPr>
              <a:t>四维口袋直播</a:t>
            </a: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626090" y="6381115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2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圆角矩形 2"/>
          <p:cNvSpPr/>
          <p:nvPr/>
        </p:nvSpPr>
        <p:spPr>
          <a:xfrm>
            <a:off x="1583654" y="1107170"/>
            <a:ext cx="1152131" cy="432051"/>
          </a:xfrm>
          <a:prstGeom prst="roundRect">
            <a:avLst>
              <a:gd name="adj" fmla="val 16667"/>
            </a:avLst>
          </a:prstGeom>
          <a:solidFill>
            <a:srgbClr val="40404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/>
          </a:p>
        </p:txBody>
      </p:sp>
      <p:sp>
        <p:nvSpPr>
          <p:cNvPr id="79" name="TextBox 59"/>
          <p:cNvSpPr txBox="1"/>
          <p:nvPr/>
        </p:nvSpPr>
        <p:spPr>
          <a:xfrm>
            <a:off x="1290509" y="1038316"/>
            <a:ext cx="1708763" cy="523216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dirty="0"/>
              <a:t>目</a:t>
            </a:r>
            <a:r>
              <a:rPr lang="en-US" dirty="0"/>
              <a:t> </a:t>
            </a:r>
            <a:r>
              <a:rPr dirty="0"/>
              <a:t>录</a:t>
            </a:r>
          </a:p>
        </p:txBody>
      </p:sp>
      <p:grpSp>
        <p:nvGrpSpPr>
          <p:cNvPr id="83" name="成组"/>
          <p:cNvGrpSpPr/>
          <p:nvPr/>
        </p:nvGrpSpPr>
        <p:grpSpPr>
          <a:xfrm>
            <a:off x="1742926" y="1816418"/>
            <a:ext cx="3625747" cy="1007383"/>
            <a:chOff x="26287" y="-1"/>
            <a:chExt cx="3472265" cy="1008823"/>
          </a:xfrm>
        </p:grpSpPr>
        <p:pic>
          <p:nvPicPr>
            <p:cNvPr id="80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-1"/>
              <a:ext cx="1008118" cy="1008823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1" name="TextBox 59"/>
            <p:cNvSpPr txBox="1"/>
            <p:nvPr/>
          </p:nvSpPr>
          <p:spPr>
            <a:xfrm>
              <a:off x="72008" y="242799"/>
              <a:ext cx="916676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82" name="TextBox 59"/>
            <p:cNvSpPr txBox="1"/>
            <p:nvPr/>
          </p:nvSpPr>
          <p:spPr>
            <a:xfrm>
              <a:off x="988684" y="304071"/>
              <a:ext cx="2509868" cy="400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zh-CN" altLang="en-US" b="1" dirty="0">
                  <a:solidFill>
                    <a:schemeClr val="tx1"/>
                  </a:solidFill>
                </a:rPr>
                <a:t>对流批一体的认知</a:t>
              </a:r>
              <a:endParaRPr lang="en-US" altLang="zh-CN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7" name="成组"/>
          <p:cNvGrpSpPr/>
          <p:nvPr/>
        </p:nvGrpSpPr>
        <p:grpSpPr>
          <a:xfrm>
            <a:off x="1727665" y="3241773"/>
            <a:ext cx="3223555" cy="1008823"/>
            <a:chOff x="26287" y="0"/>
            <a:chExt cx="3223549" cy="1008822"/>
          </a:xfrm>
        </p:grpSpPr>
        <p:pic>
          <p:nvPicPr>
            <p:cNvPr id="84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0"/>
              <a:ext cx="1008118" cy="100882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5" name="TextBox 59"/>
            <p:cNvSpPr txBox="1"/>
            <p:nvPr/>
          </p:nvSpPr>
          <p:spPr>
            <a:xfrm>
              <a:off x="72008" y="242799"/>
              <a:ext cx="916677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02</a:t>
              </a:r>
            </a:p>
          </p:txBody>
        </p:sp>
        <p:sp>
          <p:nvSpPr>
            <p:cNvPr id="86" name="TextBox 59"/>
            <p:cNvSpPr txBox="1"/>
            <p:nvPr/>
          </p:nvSpPr>
          <p:spPr>
            <a:xfrm>
              <a:off x="1046483" y="298687"/>
              <a:ext cx="2203353" cy="400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zh-CN" altLang="en-US" b="1" dirty="0">
                  <a:solidFill>
                    <a:schemeClr val="tx1"/>
                  </a:solidFill>
                  <a:latin typeface="Cambria" panose="02040503050406030204" pitchFamily="18" charset="0"/>
                  <a:ea typeface="MS Mincho" panose="02020609040205080304" pitchFamily="49" charset="-128"/>
                </a:rPr>
                <a:t>为啥选择</a:t>
              </a:r>
              <a:r>
                <a:rPr lang="en-US" altLang="zh-CN" b="1" dirty="0" err="1">
                  <a:solidFill>
                    <a:schemeClr val="tx1"/>
                  </a:solidFill>
                  <a:latin typeface="Cambria" panose="02040503050406030204" pitchFamily="18" charset="0"/>
                  <a:ea typeface="MS Mincho" panose="02020609040205080304" pitchFamily="49" charset="-128"/>
                </a:rPr>
                <a:t>Flink</a:t>
              </a:r>
              <a:endParaRPr lang="en-US" altLang="zh-CN" b="1" dirty="0">
                <a:solidFill>
                  <a:schemeClr val="tx1"/>
                </a:solidFill>
                <a:latin typeface="Cambria" panose="02040503050406030204" pitchFamily="18" charset="0"/>
                <a:ea typeface="MS Mincho" panose="02020609040205080304" pitchFamily="49" charset="-128"/>
              </a:endParaRPr>
            </a:p>
          </p:txBody>
        </p:sp>
      </p:grpSp>
      <p:grpSp>
        <p:nvGrpSpPr>
          <p:cNvPr id="91" name="成组"/>
          <p:cNvGrpSpPr/>
          <p:nvPr/>
        </p:nvGrpSpPr>
        <p:grpSpPr>
          <a:xfrm>
            <a:off x="1727666" y="4668568"/>
            <a:ext cx="2481263" cy="1008823"/>
            <a:chOff x="26287" y="0"/>
            <a:chExt cx="2481260" cy="1008822"/>
          </a:xfrm>
        </p:grpSpPr>
        <p:pic>
          <p:nvPicPr>
            <p:cNvPr id="88" name="Picture 5" descr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87" y="0"/>
              <a:ext cx="1008118" cy="1008822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89" name="TextBox 59"/>
            <p:cNvSpPr txBox="1"/>
            <p:nvPr/>
          </p:nvSpPr>
          <p:spPr>
            <a:xfrm>
              <a:off x="72007" y="242799"/>
              <a:ext cx="916676" cy="5232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 algn="ctr">
                <a:defRPr sz="28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dirty="0"/>
                <a:t>03</a:t>
              </a:r>
            </a:p>
          </p:txBody>
        </p:sp>
        <p:sp>
          <p:nvSpPr>
            <p:cNvPr id="90" name="TextBox 59"/>
            <p:cNvSpPr txBox="1"/>
            <p:nvPr/>
          </p:nvSpPr>
          <p:spPr>
            <a:xfrm>
              <a:off x="1312721" y="319747"/>
              <a:ext cx="1194826" cy="4001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/>
            <a:p>
              <a:pPr algn="ctr">
                <a:defRPr sz="2000"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pPr>
              <a:r>
                <a:rPr lang="en-US" altLang="zh-CN" sz="2000" b="1" kern="100" dirty="0">
                  <a:solidFill>
                    <a:schemeClr val="tx1"/>
                  </a:solidFill>
                  <a:effectLst/>
                  <a:latin typeface="Cambria" panose="02040503050406030204" pitchFamily="18" charset="0"/>
                  <a:ea typeface="MS Mincho" panose="02020609040205080304" pitchFamily="49" charset="-128"/>
                  <a:cs typeface="宋体" panose="02010600030101010101" pitchFamily="2" charset="-122"/>
                </a:rPr>
                <a:t>Q&amp;A </a:t>
              </a:r>
              <a:r>
                <a:rPr lang="zh-CN" altLang="en-US" sz="2000" b="1" kern="100" dirty="0">
                  <a:solidFill>
                    <a:schemeClr val="tx1"/>
                  </a:solidFill>
                  <a:effectLst/>
                  <a:latin typeface="Cambria" panose="02040503050406030204" pitchFamily="18" charset="0"/>
                  <a:ea typeface="MS Mincho" panose="02020609040205080304" pitchFamily="49" charset="-128"/>
                  <a:cs typeface="宋体" panose="02010600030101010101" pitchFamily="2" charset="-122"/>
                </a:rPr>
                <a:t>结语</a:t>
              </a:r>
              <a:endParaRPr lang="en-US" altLang="zh-CN" sz="2000" b="1" kern="100" dirty="0">
                <a:solidFill>
                  <a:schemeClr val="tx1"/>
                </a:solidFill>
                <a:effectLst/>
                <a:latin typeface="Cambria" panose="02040503050406030204" pitchFamily="18" charset="0"/>
                <a:ea typeface="MS Mincho" panose="02020609040205080304" pitchFamily="49" charset="-128"/>
                <a:cs typeface="宋体" panose="02010600030101010101" pitchFamily="2" charset="-122"/>
              </a:endParaRP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8930" y="6309360"/>
            <a:ext cx="1311910" cy="3073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6094" y="1675021"/>
            <a:ext cx="1008115" cy="10088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4" name="TextBox 59"/>
          <p:cNvSpPr txBox="1"/>
          <p:nvPr/>
        </p:nvSpPr>
        <p:spPr>
          <a:xfrm>
            <a:off x="8461812" y="1917823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dirty="0"/>
              <a:t>01</a:t>
            </a:r>
          </a:p>
        </p:txBody>
      </p:sp>
      <p:sp>
        <p:nvSpPr>
          <p:cNvPr id="105" name="TextBox 59"/>
          <p:cNvSpPr txBox="1"/>
          <p:nvPr/>
        </p:nvSpPr>
        <p:spPr>
          <a:xfrm>
            <a:off x="6588808" y="2827201"/>
            <a:ext cx="4869905" cy="830993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流批一体的认知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4915"/>
            <a:ext cx="1311910" cy="30734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ACCFEE7-C050-AC6F-21F3-1B54240B7991}"/>
              </a:ext>
            </a:extLst>
          </p:cNvPr>
          <p:cNvSpPr txBox="1"/>
          <p:nvPr/>
        </p:nvSpPr>
        <p:spPr>
          <a:xfrm>
            <a:off x="537882" y="1811538"/>
            <a:ext cx="6050926" cy="28623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>
                <a:latin typeface="system-ui"/>
              </a:rPr>
              <a:t> </a:t>
            </a: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随着实时计算的不断发展绝大企业数据处理的 </a:t>
            </a:r>
            <a:r>
              <a:rPr lang="en-US" altLang="zh-CN" b="0" i="0" dirty="0">
                <a:solidFill>
                  <a:schemeClr val="accent1"/>
                </a:solidFill>
                <a:effectLst/>
                <a:latin typeface="system-ui"/>
              </a:rPr>
              <a:t>pipeline</a:t>
            </a: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，都是由离线处理和在线处理组成的。</a:t>
            </a: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批处理适用于大规模离线数据分析，它通过收集一段时间内的数据并进行批量处理来生成结果。</a:t>
            </a: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b="0" i="0" dirty="0">
              <a:solidFill>
                <a:schemeClr val="accent1"/>
              </a:solidFill>
              <a:effectLst/>
              <a:latin typeface="system-u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0" i="0" dirty="0">
                <a:solidFill>
                  <a:schemeClr val="accent1"/>
                </a:solidFill>
                <a:effectLst/>
                <a:latin typeface="system-ui"/>
              </a:rPr>
              <a:t>而流处理则用于实时数据处理，它能够快速处理数据流并实时生成结果。然而，这两种方式各有优势和局限性。流批一体架构的思想是将批处理和流处理相结合，以获得更好的数据处理能力。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1166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1" name="TextBox 3"/>
          <p:cNvSpPr txBox="1"/>
          <p:nvPr/>
        </p:nvSpPr>
        <p:spPr>
          <a:xfrm>
            <a:off x="1100364" y="364594"/>
            <a:ext cx="2436211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回顾传统方案</a:t>
            </a:r>
            <a:endParaRPr b="1" dirty="0">
              <a:solidFill>
                <a:schemeClr val="accent1"/>
              </a:solidFill>
            </a:endParaRPr>
          </a:p>
        </p:txBody>
      </p:sp>
      <p:sp>
        <p:nvSpPr>
          <p:cNvPr id="116" name="Rectangle 5"/>
          <p:cNvSpPr txBox="1"/>
          <p:nvPr/>
        </p:nvSpPr>
        <p:spPr>
          <a:xfrm>
            <a:off x="1207047" y="3429000"/>
            <a:ext cx="1769236" cy="6653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 dirty="0">
                <a:solidFill>
                  <a:schemeClr val="tx1"/>
                </a:solidFill>
              </a:rPr>
              <a:t>Kappa </a:t>
            </a:r>
            <a:r>
              <a:rPr lang="zh-CN" altLang="en-US" sz="2000" dirty="0">
                <a:solidFill>
                  <a:schemeClr val="tx1"/>
                </a:solidFill>
              </a:rPr>
              <a:t>架构 </a:t>
            </a:r>
            <a:endParaRPr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dirty="0"/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1945" y="6309360"/>
            <a:ext cx="1311910" cy="307340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31AD854A-BA42-2E53-E0DD-79842ACF5B4D}"/>
              </a:ext>
            </a:extLst>
          </p:cNvPr>
          <p:cNvSpPr txBox="1"/>
          <p:nvPr/>
        </p:nvSpPr>
        <p:spPr>
          <a:xfrm>
            <a:off x="1207047" y="1063085"/>
            <a:ext cx="1769236" cy="6653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r>
              <a:rPr lang="en-US" altLang="zh-CN" sz="2000" dirty="0">
                <a:solidFill>
                  <a:schemeClr val="tx1"/>
                </a:solidFill>
              </a:rPr>
              <a:t>Lambda </a:t>
            </a:r>
            <a:r>
              <a:rPr lang="zh-CN" altLang="en-US" sz="2000" dirty="0">
                <a:solidFill>
                  <a:schemeClr val="tx1"/>
                </a:solidFill>
              </a:rPr>
              <a:t>架构 </a:t>
            </a:r>
            <a:endParaRPr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pPr>
            <a:endParaRPr dirty="0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977D6882-AEFD-4A96-D520-26C99C87BA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6" y="1602751"/>
            <a:ext cx="5800000" cy="1600000"/>
          </a:xfrm>
          <a:prstGeom prst="rect">
            <a:avLst/>
          </a:prstGeom>
        </p:spPr>
      </p:pic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119343F0-DA80-4BA6-11CE-D3575E6D86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64" y="4040803"/>
            <a:ext cx="5809524" cy="152381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AFA1E8E-5758-80ED-EF04-A7D9919BAE3A}"/>
              </a:ext>
            </a:extLst>
          </p:cNvPr>
          <p:cNvSpPr txBox="1"/>
          <p:nvPr/>
        </p:nvSpPr>
        <p:spPr>
          <a:xfrm>
            <a:off x="7234516" y="1306559"/>
            <a:ext cx="3890138" cy="22467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离线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+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实时</a:t>
            </a:r>
            <a:b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</a:b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在引入实时链路的探索初期，结果得不到保证需要离线计算的结果加以检验和修正。业务负责合并“两路”结果。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1400" dirty="0">
                <a:solidFill>
                  <a:srgbClr val="FF0000"/>
                </a:solidFill>
              </a:rPr>
              <a:t>问题：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两套计算引擎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两套引擎</a:t>
            </a:r>
            <a:r>
              <a:rPr lang="en-US" altLang="zh-CN" sz="1400" dirty="0">
                <a:solidFill>
                  <a:srgbClr val="FF0000"/>
                </a:solidFill>
              </a:rPr>
              <a:t>API</a:t>
            </a:r>
            <a:r>
              <a:rPr lang="zh-CN" altLang="en-US" sz="1400" dirty="0">
                <a:solidFill>
                  <a:srgbClr val="FF0000"/>
                </a:solidFill>
              </a:rPr>
              <a:t>不一样，两套业务代码，甚至两个开发团队，人员成本高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数据口径不一致，计算结果一致性也难保证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CB6CE8-78BB-A9DD-5DD3-507EAFD6B481}"/>
              </a:ext>
            </a:extLst>
          </p:cNvPr>
          <p:cNvSpPr txBox="1"/>
          <p:nvPr/>
        </p:nvSpPr>
        <p:spPr>
          <a:xfrm>
            <a:off x="7261210" y="4255956"/>
            <a:ext cx="3876690" cy="181587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在</a:t>
            </a:r>
            <a:r>
              <a:rPr kumimoji="0" lang="en-US" altLang="zh-CN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Lambda</a:t>
            </a: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基础上做了优化，删除了批处理架构，将数据通道用消息队列替代，以流处理为主，牺牲了离线计算的稳定可靠的特点。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1400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问题；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强依赖消息中间件缓存能力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实时数据处理时存在数据丢失问题</a:t>
            </a:r>
            <a:endParaRPr kumimoji="0" lang="en-US" altLang="zh-CN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1400" dirty="0">
                <a:solidFill>
                  <a:srgbClr val="FF0000"/>
                </a:solidFill>
              </a:rPr>
              <a:t>难以修正，重刷数据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7" name="TextBox 3"/>
          <p:cNvSpPr txBox="1"/>
          <p:nvPr/>
        </p:nvSpPr>
        <p:spPr>
          <a:xfrm>
            <a:off x="1100364" y="478893"/>
            <a:ext cx="2788883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流批一体想统一什么</a:t>
            </a:r>
            <a:endParaRPr b="1" dirty="0">
              <a:solidFill>
                <a:schemeClr val="accent1"/>
              </a:solidFill>
            </a:endParaRPr>
          </a:p>
        </p:txBody>
      </p:sp>
      <p:grpSp>
        <p:nvGrpSpPr>
          <p:cNvPr id="169" name="组合 31"/>
          <p:cNvGrpSpPr/>
          <p:nvPr/>
        </p:nvGrpSpPr>
        <p:grpSpPr>
          <a:xfrm>
            <a:off x="1546458" y="1568327"/>
            <a:ext cx="7918285" cy="1563482"/>
            <a:chOff x="-11949" y="-161230"/>
            <a:chExt cx="2524490" cy="476204"/>
          </a:xfrm>
        </p:grpSpPr>
        <p:sp>
          <p:nvSpPr>
            <p:cNvPr id="167" name="矩形 32"/>
            <p:cNvSpPr txBox="1"/>
            <p:nvPr/>
          </p:nvSpPr>
          <p:spPr>
            <a:xfrm>
              <a:off x="-11949" y="-161230"/>
              <a:ext cx="2524490" cy="1124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>
                  <a:solidFill>
                    <a:srgbClr val="404040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b="1" i="0" dirty="0">
                  <a:solidFill>
                    <a:schemeClr val="tx1"/>
                  </a:solidFill>
                  <a:effectLst/>
                  <a:latin typeface="system-ui"/>
                </a:rPr>
                <a:t>那么是否可以通过一套数据链路，同时满足流和批的数据处理需求？</a:t>
              </a: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168" name="矩形 33"/>
            <p:cNvSpPr txBox="1"/>
            <p:nvPr/>
          </p:nvSpPr>
          <p:spPr>
            <a:xfrm>
              <a:off x="-11949" y="33748"/>
              <a:ext cx="2238900" cy="2812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1000">
                  <a:solidFill>
                    <a:srgbClr val="A6A6A6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pPr algn="just"/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“一套链路”意味着，具有统一的“引擎”</a:t>
              </a:r>
              <a:r>
                <a:rPr lang="zh-CN" altLang="en-US" sz="1800" b="1" i="0" dirty="0">
                  <a:effectLst/>
                  <a:latin typeface="system-ui"/>
                </a:rPr>
                <a:t>：</a:t>
              </a:r>
              <a:endParaRPr lang="en-US" altLang="zh-CN" sz="1800" b="1" i="0" dirty="0">
                <a:effectLst/>
                <a:latin typeface="system-ui"/>
              </a:endParaRPr>
            </a:p>
            <a:p>
              <a:pPr algn="just"/>
              <a:endParaRPr lang="zh-CN" altLang="en-US" sz="1800" b="0" i="0" dirty="0">
                <a:effectLst/>
                <a:latin typeface="system-ui"/>
              </a:endParaRPr>
            </a:p>
            <a:p>
              <a:pPr algn="just"/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统一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的引擎 </a:t>
              </a:r>
              <a:r>
                <a:rPr lang="en-US" altLang="zh-CN" sz="1800" b="0" i="0" dirty="0">
                  <a:solidFill>
                    <a:schemeClr val="tx1"/>
                  </a:solidFill>
                  <a:effectLst/>
                  <a:latin typeface="system-ui"/>
                </a:rPr>
                <a:t>= </a:t>
              </a:r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计算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引擎</a:t>
              </a:r>
              <a:r>
                <a:rPr lang="zh-CN" altLang="en-US" sz="1800" b="1" i="0" dirty="0">
                  <a:solidFill>
                    <a:schemeClr val="tx1"/>
                  </a:solidFill>
                  <a:effectLst/>
                  <a:latin typeface="system-ui"/>
                </a:rPr>
                <a:t> </a:t>
              </a:r>
              <a:r>
                <a:rPr lang="en-US" altLang="zh-CN" sz="1800" b="1" i="0" dirty="0">
                  <a:solidFill>
                    <a:schemeClr val="tx1"/>
                  </a:solidFill>
                  <a:effectLst/>
                  <a:latin typeface="system-ui"/>
                </a:rPr>
                <a:t>+ </a:t>
              </a:r>
              <a:r>
                <a:rPr lang="zh-CN" altLang="en-US" sz="1800" b="1" i="0" dirty="0">
                  <a:solidFill>
                    <a:srgbClr val="FF0000"/>
                  </a:solidFill>
                  <a:effectLst/>
                  <a:latin typeface="system-ui"/>
                </a:rPr>
                <a:t>存储</a:t>
              </a:r>
              <a:r>
                <a:rPr lang="zh-CN" altLang="en-US" sz="1800" b="0" i="0" dirty="0">
                  <a:solidFill>
                    <a:schemeClr val="tx1"/>
                  </a:solidFill>
                  <a:effectLst/>
                  <a:latin typeface="system-ui"/>
                </a:rPr>
                <a:t>引擎。</a:t>
              </a:r>
              <a:endParaRPr lang="en-US" altLang="zh-CN" sz="1800" b="0" i="0" dirty="0">
                <a:solidFill>
                  <a:schemeClr val="tx1"/>
                </a:solidFill>
                <a:effectLst/>
                <a:latin typeface="system-ui"/>
              </a:endParaRPr>
            </a:p>
          </p:txBody>
        </p:sp>
      </p:grp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sp>
        <p:nvSpPr>
          <p:cNvPr id="3" name="文本占位符 1">
            <a:extLst>
              <a:ext uri="{FF2B5EF4-FFF2-40B4-BE49-F238E27FC236}">
                <a16:creationId xmlns:a16="http://schemas.microsoft.com/office/drawing/2014/main" id="{F1FCFFA0-5AD0-D429-8B56-474C2F519582}"/>
              </a:ext>
            </a:extLst>
          </p:cNvPr>
          <p:cNvSpPr txBox="1">
            <a:spLocks/>
          </p:cNvSpPr>
          <p:nvPr/>
        </p:nvSpPr>
        <p:spPr>
          <a:xfrm>
            <a:off x="1528536" y="3189620"/>
            <a:ext cx="9122228" cy="582344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800" dirty="0">
                <a:solidFill>
                  <a:srgbClr val="FF0000"/>
                </a:solidFill>
              </a:rPr>
              <a:t>从计算层面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即用同一个引擎、同一套代码及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API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，同时处理有限的数据流和无限的数据流，同时应对在线处理和离线处理。</a:t>
            </a:r>
          </a:p>
        </p:txBody>
      </p:sp>
      <p:sp>
        <p:nvSpPr>
          <p:cNvPr id="4" name="文本占位符 1">
            <a:extLst>
              <a:ext uri="{FF2B5EF4-FFF2-40B4-BE49-F238E27FC236}">
                <a16:creationId xmlns:a16="http://schemas.microsoft.com/office/drawing/2014/main" id="{CB80D759-266A-2A12-8E53-BD949915BF51}"/>
              </a:ext>
            </a:extLst>
          </p:cNvPr>
          <p:cNvSpPr txBox="1">
            <a:spLocks/>
          </p:cNvSpPr>
          <p:nvPr/>
        </p:nvSpPr>
        <p:spPr>
          <a:xfrm>
            <a:off x="1528536" y="3835876"/>
            <a:ext cx="9122228" cy="582344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sz="1800" dirty="0">
                <a:solidFill>
                  <a:srgbClr val="FF0000"/>
                </a:solidFill>
              </a:rPr>
              <a:t>从存储层面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即存储系统能够同时满足流式数据和批式数据的存储，并能够有效地进行协同以及元数据信息的更新。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7476C9-81C5-D789-4B75-9E1BDF15404B}"/>
              </a:ext>
            </a:extLst>
          </p:cNvPr>
          <p:cNvSpPr txBox="1"/>
          <p:nvPr/>
        </p:nvSpPr>
        <p:spPr>
          <a:xfrm>
            <a:off x="1721223" y="4781843"/>
            <a:ext cx="8328204" cy="129265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Calibri" panose="020F0502020204030204"/>
              </a:rPr>
              <a:t>流批一体的目标：</a:t>
            </a:r>
            <a:endParaRPr kumimoji="0" lang="en-US" altLang="zh-CN" sz="1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1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Calibri" panose="020F0502020204030204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统一用户体验，使用一套业务逻辑和平台入口。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提供智能的引擎，让用户只关心业务逻辑和实时性要求</a:t>
            </a:r>
            <a:endParaRPr kumimoji="1" lang="en-US" altLang="zh-CN" sz="1400" kern="12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</a:pPr>
            <a:r>
              <a:rPr kumimoji="1" lang="zh-CN" altLang="en-US" sz="1400" kern="12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满足更复杂的业务，在技术上打破流批边界，服务多元场景流批融合的需求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5" name="TextBox 3"/>
          <p:cNvSpPr txBox="1"/>
          <p:nvPr/>
        </p:nvSpPr>
        <p:spPr>
          <a:xfrm>
            <a:off x="1100365" y="478893"/>
            <a:ext cx="1857812" cy="400105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endParaRPr dirty="0"/>
          </a:p>
        </p:txBody>
      </p:sp>
      <p:sp>
        <p:nvSpPr>
          <p:cNvPr id="220" name="矩形 39"/>
          <p:cNvSpPr txBox="1"/>
          <p:nvPr/>
        </p:nvSpPr>
        <p:spPr>
          <a:xfrm>
            <a:off x="1082472" y="1212164"/>
            <a:ext cx="9735995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8" tIns="45718" rIns="45718" bIns="45718" numCol="1" anchor="t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实际上，在流批统一的过程中也会存在着一些</a:t>
            </a:r>
            <a:r>
              <a:rPr lang="zh-CN" altLang="en-US" sz="1600" b="1" i="0" dirty="0">
                <a:solidFill>
                  <a:schemeClr val="tx1"/>
                </a:solidFill>
                <a:effectLst/>
                <a:latin typeface="system-ui"/>
              </a:rPr>
              <a:t>中间形态的统一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，例如：只统一“计算”或只统一“存储”。</a:t>
            </a:r>
            <a:endParaRPr lang="en-US" altLang="zh-CN" sz="1600" b="0" i="0" dirty="0">
              <a:solidFill>
                <a:schemeClr val="tx1"/>
              </a:solidFill>
              <a:effectLst/>
              <a:latin typeface="system-ui"/>
            </a:endParaRPr>
          </a:p>
          <a:p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下面看下在 </a:t>
            </a:r>
            <a:r>
              <a:rPr lang="en-US" altLang="zh-CN" sz="16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600" b="0" i="0" dirty="0">
                <a:solidFill>
                  <a:schemeClr val="tx1"/>
                </a:solidFill>
                <a:effectLst/>
                <a:latin typeface="system-ui"/>
              </a:rPr>
              <a:t> Forward Asia 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技术峰会上的一个技术架构案例：</a:t>
            </a: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229" name="文本框 7"/>
          <p:cNvSpPr txBox="1"/>
          <p:nvPr/>
        </p:nvSpPr>
        <p:spPr>
          <a:xfrm>
            <a:off x="1186167" y="1858379"/>
            <a:ext cx="2144173" cy="338550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1" i="0" dirty="0">
                <a:solidFill>
                  <a:schemeClr val="tx1"/>
                </a:solidFill>
                <a:effectLst/>
                <a:latin typeface="system-ui"/>
              </a:rPr>
              <a:t>京东实时计算架构图：</a:t>
            </a:r>
            <a:endParaRPr sz="1600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AB59EAF-CE03-6F65-6083-F6052F650F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6167" y="2285355"/>
            <a:ext cx="7769297" cy="2287289"/>
          </a:xfrm>
          <a:prstGeom prst="rect">
            <a:avLst/>
          </a:prstGeom>
        </p:spPr>
      </p:pic>
      <p:sp>
        <p:nvSpPr>
          <p:cNvPr id="5" name="矩形 39">
            <a:extLst>
              <a:ext uri="{FF2B5EF4-FFF2-40B4-BE49-F238E27FC236}">
                <a16:creationId xmlns:a16="http://schemas.microsoft.com/office/drawing/2014/main" id="{4C78F4B6-D324-6762-1EBD-D37C21DF8F37}"/>
              </a:ext>
            </a:extLst>
          </p:cNvPr>
          <p:cNvSpPr txBox="1"/>
          <p:nvPr/>
        </p:nvSpPr>
        <p:spPr>
          <a:xfrm>
            <a:off x="1100365" y="4739704"/>
            <a:ext cx="10822831" cy="156965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45718" tIns="45718" rIns="45718" bIns="45718" numCol="1" anchor="t">
            <a:spAutoFit/>
          </a:bodyPr>
          <a:lstStyle>
            <a:lvl1pPr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引入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统一的逻辑模型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，统一离线链路的数据存储 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Hive 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和实时链路的数据存储 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MQ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在计算环节，通过 </a:t>
            </a:r>
            <a:r>
              <a:rPr lang="en-US" altLang="zh-CN" sz="1600" dirty="0" err="1">
                <a:solidFill>
                  <a:schemeClr val="tx1"/>
                </a:solidFill>
                <a:effectLst/>
              </a:rPr>
              <a:t>FlinkSQL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 + UDF 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的方式来实现业务逻辑的流批统一计算。</a:t>
            </a:r>
            <a:endParaRPr lang="en-US" altLang="zh-CN" sz="1600" dirty="0">
              <a:solidFill>
                <a:schemeClr val="tx1"/>
              </a:solidFill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对计算结果的输出，同样引入统一的逻辑模型来屏蔽流批两端的差异。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① 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对于只实现计算统一的场景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：可以将计算结果分别写入流批各自对应的存储，以保证数据的实时性与先前保持一致。</a:t>
            </a:r>
            <a:endParaRPr lang="en-US" altLang="zh-CN" sz="1600" dirty="0">
              <a:solidFill>
                <a:schemeClr val="tx1"/>
              </a:solidFill>
              <a:effectLst/>
            </a:endParaRPr>
          </a:p>
          <a:p>
            <a:r>
              <a:rPr lang="zh-CN" altLang="en-US" sz="1600" dirty="0">
                <a:solidFill>
                  <a:schemeClr val="tx1"/>
                </a:solidFill>
                <a:effectLst/>
              </a:rPr>
              <a:t>② </a:t>
            </a:r>
            <a:r>
              <a:rPr lang="zh-CN" altLang="en-US" sz="1600" b="1" dirty="0">
                <a:solidFill>
                  <a:schemeClr val="tx1"/>
                </a:solidFill>
                <a:effectLst/>
              </a:rPr>
              <a:t>对于同时实现计算统一和存储统一的场景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：可以将计算的结果直接写入到流批统一的存储（例如 </a:t>
            </a:r>
            <a:r>
              <a:rPr lang="en-US" altLang="zh-CN" sz="1600" dirty="0">
                <a:solidFill>
                  <a:schemeClr val="tx1"/>
                </a:solidFill>
                <a:effectLst/>
              </a:rPr>
              <a:t>Iceberg</a:t>
            </a:r>
            <a:r>
              <a:rPr lang="zh-CN" altLang="en-US" sz="1600" dirty="0">
                <a:solidFill>
                  <a:schemeClr val="tx1"/>
                </a:solidFill>
                <a:effectLst/>
              </a:rPr>
              <a:t>）。</a:t>
            </a:r>
            <a:endParaRPr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230932"/>
            <a:ext cx="792088" cy="79264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5" name="TextBox 3"/>
          <p:cNvSpPr txBox="1"/>
          <p:nvPr/>
        </p:nvSpPr>
        <p:spPr>
          <a:xfrm>
            <a:off x="1100365" y="478893"/>
            <a:ext cx="2330992" cy="40010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>
              <a:defRPr sz="20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i="0" dirty="0">
                <a:solidFill>
                  <a:schemeClr val="accent1"/>
                </a:solidFill>
                <a:effectLst/>
                <a:latin typeface="system-ui"/>
              </a:rPr>
              <a:t>流批一体技术选型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82580" y="6309360"/>
            <a:ext cx="1311910" cy="307340"/>
          </a:xfrm>
          <a:prstGeom prst="rect">
            <a:avLst/>
          </a:prstGeom>
        </p:spPr>
      </p:pic>
      <p:sp>
        <p:nvSpPr>
          <p:cNvPr id="3" name="文本占位符 1">
            <a:extLst>
              <a:ext uri="{FF2B5EF4-FFF2-40B4-BE49-F238E27FC236}">
                <a16:creationId xmlns:a16="http://schemas.microsoft.com/office/drawing/2014/main" id="{1D07A184-323B-EC57-AAF5-DEDFE8195CB5}"/>
              </a:ext>
            </a:extLst>
          </p:cNvPr>
          <p:cNvSpPr txBox="1">
            <a:spLocks/>
          </p:cNvSpPr>
          <p:nvPr/>
        </p:nvSpPr>
        <p:spPr>
          <a:xfrm>
            <a:off x="1054646" y="1490790"/>
            <a:ext cx="9122228" cy="1405865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Beam</a:t>
            </a: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Apache Beam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（原名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Google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DataFlow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），重点在于数据处理的编程范式和接口定义，并不涉及具体执行引擎的实现，希望基于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Beam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开发的数据处理程序可以执行在任意的分布式计算引擎上。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Beam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引入了统一的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API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，但不需要底层统一引擎，这样上面提到的不同引擎造成结果不一致的问题也很难解决，对于有状态的流批混跑的场景也很难处理。</a:t>
            </a:r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ACB10AA2-2F75-BBF4-389D-D9E845CBC8BA}"/>
              </a:ext>
            </a:extLst>
          </p:cNvPr>
          <p:cNvSpPr txBox="1">
            <a:spLocks/>
          </p:cNvSpPr>
          <p:nvPr/>
        </p:nvSpPr>
        <p:spPr>
          <a:xfrm>
            <a:off x="1100365" y="3011019"/>
            <a:ext cx="9122228" cy="1647037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Spark</a:t>
            </a: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即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是已经得到广泛应用的批处理引擎。随着流处理的发展，更是在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2.2.x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版本推出的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structured streaming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将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 SQL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作为流处理、批处理底层统一的执行引擎，并且通过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DataFrame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和 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Dataset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统一了静态有界数据集合和流式无解数据集。</a:t>
            </a:r>
            <a:endParaRPr kumimoji="1" lang="en-US" altLang="zh-CN" sz="1400" b="0" dirty="0">
              <a:solidFill>
                <a:schemeClr val="tx1"/>
              </a:solidFill>
            </a:endParaRPr>
          </a:p>
          <a:p>
            <a:r>
              <a:rPr kumimoji="1" lang="zh-CN" altLang="en-US" sz="1400" b="0" dirty="0">
                <a:solidFill>
                  <a:schemeClr val="tx1"/>
                </a:solidFill>
              </a:rPr>
              <a:t>虽然，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Spark 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提出了比“微批处理引擎”，延迟更低的 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Continuous Processing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模式，但是对于极致的实时性要求，还是难以满足。</a:t>
            </a:r>
          </a:p>
        </p:txBody>
      </p:sp>
      <p:sp>
        <p:nvSpPr>
          <p:cNvPr id="7" name="文本占位符 1">
            <a:extLst>
              <a:ext uri="{FF2B5EF4-FFF2-40B4-BE49-F238E27FC236}">
                <a16:creationId xmlns:a16="http://schemas.microsoft.com/office/drawing/2014/main" id="{1A28C57E-FD4D-8301-4351-B370F8D6AC72}"/>
              </a:ext>
            </a:extLst>
          </p:cNvPr>
          <p:cNvSpPr txBox="1">
            <a:spLocks/>
          </p:cNvSpPr>
          <p:nvPr/>
        </p:nvSpPr>
        <p:spPr>
          <a:xfrm>
            <a:off x="1054646" y="4772420"/>
            <a:ext cx="9122228" cy="862900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3200" b="1" kern="1200">
                <a:solidFill>
                  <a:srgbClr val="E2231A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1800" dirty="0">
                <a:solidFill>
                  <a:srgbClr val="FF0000"/>
                </a:solidFill>
              </a:rPr>
              <a:t>Apache </a:t>
            </a:r>
            <a:r>
              <a:rPr kumimoji="1" lang="en-US" altLang="zh-CN" sz="1800" dirty="0" err="1">
                <a:solidFill>
                  <a:srgbClr val="FF0000"/>
                </a:solidFill>
              </a:rPr>
              <a:t>Flink</a:t>
            </a:r>
            <a:endParaRPr kumimoji="1" lang="en-US" altLang="zh-CN" sz="1800" dirty="0">
              <a:solidFill>
                <a:srgbClr val="FF0000"/>
              </a:solidFill>
            </a:endParaRPr>
          </a:p>
          <a:p>
            <a:r>
              <a:rPr kumimoji="1" lang="zh-CN" altLang="en-US" sz="1600" b="0" dirty="0">
                <a:solidFill>
                  <a:schemeClr val="tx1"/>
                </a:solidFill>
              </a:rPr>
              <a:t> 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 经过近些年的发展，可以说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Flink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已经成为流计算领域的事实标准。同时它也提供了批处理的能力，但它的批能力和传统的离线计算引擎还有待进一步增加。流批一体也是近年 </a:t>
            </a:r>
            <a:r>
              <a:rPr kumimoji="1" lang="en-US" altLang="zh-CN" sz="1400" b="0" dirty="0" err="1">
                <a:solidFill>
                  <a:schemeClr val="tx1"/>
                </a:solidFill>
              </a:rPr>
              <a:t>Flink</a:t>
            </a:r>
            <a:r>
              <a:rPr kumimoji="1" lang="en-US" altLang="zh-CN" sz="1400" b="0" dirty="0">
                <a:solidFill>
                  <a:schemeClr val="tx1"/>
                </a:solidFill>
              </a:rPr>
              <a:t> </a:t>
            </a:r>
            <a:r>
              <a:rPr kumimoji="1" lang="zh-CN" altLang="en-US" sz="1400" b="0" dirty="0">
                <a:solidFill>
                  <a:schemeClr val="tx1"/>
                </a:solidFill>
              </a:rPr>
              <a:t>社区投入的重点方向。</a:t>
            </a:r>
          </a:p>
        </p:txBody>
      </p:sp>
    </p:spTree>
    <p:extLst>
      <p:ext uri="{BB962C8B-B14F-4D97-AF65-F5344CB8AC3E}">
        <p14:creationId xmlns:p14="http://schemas.microsoft.com/office/powerpoint/2010/main" val="33032670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Picture 5" descr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306" y="1645604"/>
            <a:ext cx="1008115" cy="100882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47" name="TextBox 59"/>
          <p:cNvSpPr txBox="1"/>
          <p:nvPr/>
        </p:nvSpPr>
        <p:spPr>
          <a:xfrm>
            <a:off x="8757025" y="1888403"/>
            <a:ext cx="916675" cy="5232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ctr">
              <a:defRPr sz="2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02</a:t>
            </a:r>
          </a:p>
        </p:txBody>
      </p:sp>
      <p:sp>
        <p:nvSpPr>
          <p:cNvPr id="248" name="TextBox 59"/>
          <p:cNvSpPr txBox="1"/>
          <p:nvPr/>
        </p:nvSpPr>
        <p:spPr>
          <a:xfrm>
            <a:off x="7069613" y="2781163"/>
            <a:ext cx="4217901" cy="830993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spAutoFit/>
          </a:bodyPr>
          <a:lstStyle>
            <a:lvl1pPr algn="ctr">
              <a:defRPr sz="480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b="1" dirty="0">
                <a:solidFill>
                  <a:schemeClr val="tx1"/>
                </a:solidFill>
              </a:rPr>
              <a:t>为啥选择</a:t>
            </a:r>
            <a:r>
              <a:rPr lang="en-US" altLang="zh-CN" b="1" dirty="0" err="1">
                <a:solidFill>
                  <a:schemeClr val="tx1"/>
                </a:solidFill>
              </a:rPr>
              <a:t>Flink</a:t>
            </a: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2" name="图片 1" descr="四维口袋透明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10190" y="6309360"/>
            <a:ext cx="1311910" cy="3073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E989355-9C64-2716-16F2-2C6486B82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8" y="2437437"/>
            <a:ext cx="6597165" cy="387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11">
            <a:extLst>
              <a:ext uri="{FF2B5EF4-FFF2-40B4-BE49-F238E27FC236}">
                <a16:creationId xmlns:a16="http://schemas.microsoft.com/office/drawing/2014/main" id="{786FED93-0098-6330-5A33-4E21F5F2AEAA}"/>
              </a:ext>
            </a:extLst>
          </p:cNvPr>
          <p:cNvSpPr txBox="1"/>
          <p:nvPr/>
        </p:nvSpPr>
        <p:spPr>
          <a:xfrm>
            <a:off x="752771" y="1078719"/>
            <a:ext cx="6036518" cy="1133770"/>
          </a:xfrm>
          <a:prstGeom prst="rect">
            <a:avLst/>
          </a:prstGeom>
          <a:ln w="12700">
            <a:miter lim="400000"/>
          </a:ln>
        </p:spPr>
        <p:txBody>
          <a:bodyPr wrap="square" lIns="34289" tIns="34289" rIns="34289" bIns="34289">
            <a:spAutoFit/>
          </a:bodyPr>
          <a:lstStyle>
            <a:lvl1pPr>
              <a:lnSpc>
                <a:spcPct val="150000"/>
              </a:lnSpc>
              <a:defRPr sz="10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流批一体是一个</a:t>
            </a:r>
            <a:r>
              <a:rPr lang="zh-CN" altLang="en-US" sz="1600" b="1" i="0" dirty="0">
                <a:solidFill>
                  <a:schemeClr val="tx1"/>
                </a:solidFill>
                <a:effectLst/>
                <a:latin typeface="system-ui"/>
              </a:rPr>
              <a:t>端到端的整体过程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，</a:t>
            </a:r>
            <a:r>
              <a:rPr lang="en-US" altLang="zh-CN" sz="1600" b="0" i="0" dirty="0" err="1">
                <a:solidFill>
                  <a:schemeClr val="tx1"/>
                </a:solidFill>
                <a:effectLst/>
                <a:latin typeface="system-ui"/>
              </a:rPr>
              <a:t>Flink</a:t>
            </a:r>
            <a:r>
              <a:rPr lang="en-US" altLang="zh-CN" sz="1600" b="0" i="0" dirty="0">
                <a:solidFill>
                  <a:schemeClr val="tx1"/>
                </a:solidFill>
                <a:effectLst/>
                <a:latin typeface="system-ui"/>
              </a:rPr>
              <a:t> 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从 </a:t>
            </a:r>
            <a:r>
              <a:rPr lang="en-US" altLang="zh-CN" sz="1600" b="0" i="0" dirty="0">
                <a:solidFill>
                  <a:schemeClr val="tx1"/>
                </a:solidFill>
                <a:effectLst/>
                <a:latin typeface="system-ui"/>
              </a:rPr>
              <a:t>API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、执行计划的优化和编译、调度、运行、</a:t>
            </a:r>
            <a:r>
              <a:rPr lang="en-US" altLang="zh-CN" sz="1600" b="0" i="0" dirty="0">
                <a:solidFill>
                  <a:schemeClr val="tx1"/>
                </a:solidFill>
                <a:effectLst/>
                <a:latin typeface="system-ui"/>
              </a:rPr>
              <a:t>shuffle </a:t>
            </a:r>
            <a:r>
              <a:rPr lang="zh-CN" altLang="en-US" sz="1600" dirty="0">
                <a:solidFill>
                  <a:schemeClr val="tx1"/>
                </a:solidFill>
                <a:latin typeface="system-ui"/>
              </a:rPr>
              <a:t>、</a:t>
            </a:r>
            <a:r>
              <a:rPr lang="zh-CN" altLang="en-US" sz="1600" b="0" i="0" dirty="0">
                <a:solidFill>
                  <a:schemeClr val="tx1"/>
                </a:solidFill>
                <a:effectLst/>
                <a:latin typeface="system-ui"/>
              </a:rPr>
              <a:t>容错处理等整个过程，都做了“流批统一”的工作。</a:t>
            </a:r>
            <a:endParaRPr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2e015dcd-a81b-4396-871f-584a64e2c9fd"/>
  <p:tag name="COMMONDATA" val="eyJoZGlkIjoiZjY4OTFkYjNjZjEwYzMxMTQ1NjA2MWJhZGZiMzY4Nm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​​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主题​​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 panose="020F050202020403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1722</Words>
  <Application>Microsoft Office PowerPoint</Application>
  <PresentationFormat>自定义</PresentationFormat>
  <Paragraphs>254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0" baseType="lpstr">
      <vt:lpstr>Impact MT Std</vt:lpstr>
      <vt:lpstr>PingFang SC Regular</vt:lpstr>
      <vt:lpstr>PingFang SC Semibold</vt:lpstr>
      <vt:lpstr>Snell Roundhand</vt:lpstr>
      <vt:lpstr>system-ui</vt:lpstr>
      <vt:lpstr>宋体</vt:lpstr>
      <vt:lpstr>微软雅黑</vt:lpstr>
      <vt:lpstr>Arial</vt:lpstr>
      <vt:lpstr>Calibri</vt:lpstr>
      <vt:lpstr>Cambria</vt:lpstr>
      <vt:lpstr>Helvetica</vt:lpstr>
      <vt:lpstr>Roboto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Sike Bai (IT)</cp:lastModifiedBy>
  <cp:revision>23</cp:revision>
  <dcterms:created xsi:type="dcterms:W3CDTF">2023-03-21T02:54:16Z</dcterms:created>
  <dcterms:modified xsi:type="dcterms:W3CDTF">2023-07-13T10:03:58Z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1768684E9F844B8695E6AAD31481FEF8</vt:lpwstr>
  </property>
  <property fmtid="{D5CDD505-2E9C-101B-9397-08002B2CF9AE}" pid="3" name="KSOProductBuildVer">
    <vt:lpwstr>2052-11.1.0.13703</vt:lpwstr>
  </property>
</Properties>
</file>